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79" r:id="rId5"/>
    <p:sldId id="316" r:id="rId6"/>
    <p:sldId id="274" r:id="rId7"/>
    <p:sldId id="311" r:id="rId8"/>
    <p:sldId id="313" r:id="rId9"/>
    <p:sldId id="275" r:id="rId10"/>
    <p:sldId id="276" r:id="rId11"/>
    <p:sldId id="317" r:id="rId12"/>
    <p:sldId id="295" r:id="rId13"/>
    <p:sldId id="259" r:id="rId14"/>
    <p:sldId id="260" r:id="rId15"/>
    <p:sldId id="318" r:id="rId16"/>
    <p:sldId id="263" r:id="rId17"/>
    <p:sldId id="268" r:id="rId18"/>
    <p:sldId id="293" r:id="rId19"/>
    <p:sldId id="270" r:id="rId20"/>
    <p:sldId id="271" r:id="rId21"/>
    <p:sldId id="320" r:id="rId22"/>
    <p:sldId id="321" r:id="rId23"/>
    <p:sldId id="272" r:id="rId24"/>
    <p:sldId id="322" r:id="rId25"/>
    <p:sldId id="294" r:id="rId26"/>
    <p:sldId id="261" r:id="rId27"/>
    <p:sldId id="280" r:id="rId28"/>
    <p:sldId id="281" r:id="rId29"/>
    <p:sldId id="282" r:id="rId30"/>
    <p:sldId id="283" r:id="rId31"/>
    <p:sldId id="284" r:id="rId32"/>
    <p:sldId id="266" r:id="rId33"/>
    <p:sldId id="267" r:id="rId34"/>
    <p:sldId id="288" r:id="rId35"/>
    <p:sldId id="289" r:id="rId36"/>
    <p:sldId id="323" r:id="rId37"/>
    <p:sldId id="290" r:id="rId38"/>
    <p:sldId id="291" r:id="rId39"/>
    <p:sldId id="277" r:id="rId40"/>
    <p:sldId id="292" r:id="rId41"/>
    <p:sldId id="264" r:id="rId42"/>
    <p:sldId id="265" r:id="rId43"/>
    <p:sldId id="324" r:id="rId44"/>
    <p:sldId id="325" r:id="rId45"/>
    <p:sldId id="326" r:id="rId46"/>
    <p:sldId id="327" r:id="rId47"/>
    <p:sldId id="333" r:id="rId48"/>
    <p:sldId id="334" r:id="rId49"/>
    <p:sldId id="335" r:id="rId50"/>
    <p:sldId id="286" r:id="rId51"/>
    <p:sldId id="287" r:id="rId52"/>
    <p:sldId id="337" r:id="rId53"/>
    <p:sldId id="338" r:id="rId54"/>
    <p:sldId id="339" r:id="rId55"/>
    <p:sldId id="340" r:id="rId56"/>
    <p:sldId id="341" r:id="rId57"/>
    <p:sldId id="342" r:id="rId58"/>
    <p:sldId id="343" r:id="rId59"/>
    <p:sldId id="344" r:id="rId60"/>
    <p:sldId id="345" r:id="rId61"/>
    <p:sldId id="262" r:id="rId62"/>
    <p:sldId id="309" r:id="rId63"/>
    <p:sldId id="315" r:id="rId6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64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BAB4B7-31A8-40E4-965B-A80C66A87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A83A32-3DBF-4FB7-B473-74D8C09F5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4738F6-8186-4869-B842-EF08CA1E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F4910-7CC1-47F5-8A42-B70CACC4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26A201-C6C2-4813-A016-88E71D5F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308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DE692-A65F-4FDB-9C17-DD6AC5C5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ECC3D7-CABE-4592-BB42-08232130C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5DE2EC-38D0-4091-8DAB-E7A24DE5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C2DB08-BCEC-40F4-BD7B-5D37AA73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416284-1165-4255-BA5E-6C0313E50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384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853007-750C-4D00-9EE6-3875716E7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D81120-A40C-41DA-B31E-64BB03EC5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CC1FEA-2656-4E14-A001-A3B66A65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CD0411-F3F9-49B7-B829-A57A9485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9542D4-F214-4DA6-A250-A1616D4B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006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 rtlCol="0">
            <a:normAutofit/>
          </a:bodyPr>
          <a:lstStyle/>
          <a:p>
            <a:pPr lvl="0"/>
            <a:endParaRPr lang="fr-FR" noProof="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30BA51-E926-4AD0-8DC5-828B744F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E9E8F4-37CE-438A-97ED-4B6FC44C7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322105-E1F7-4143-B78E-D4F9C51F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6D50-4B9E-472B-B503-54BC2922E38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75587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9EA950-CD51-48DB-BCF6-FB440079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2EFFA9-2175-4BCD-A28D-29C4CF0A4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9F21F6-A674-40DF-B6FD-F10BFA6D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F9CD-F4C9-43BB-ACD8-35EDDA98826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161947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0481CB-28C6-46DB-B7AF-D38542875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4F55B8-7E68-423B-BBA2-3C87E76ED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E7BF6F-798E-42DC-9AF8-88D9E3471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8DFC34-1B79-46A4-8707-06C0A5C3C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F85B10-8129-4E44-990D-42F8AD875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195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5FF18-2DF4-411A-831D-405E9480A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D70D80-D999-47CF-8494-FE19FA432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53BE92-FE52-480C-A874-66A3234D6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5D0DBE-0B0A-476E-9224-914EFCE5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731643-8B57-45FB-BE07-6291608E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332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CC25D-572C-4FEA-9396-9E64295E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69BE9A-C1AD-4BBC-8166-8DFCF23DB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60F449-DB93-48EE-9775-8D866C5E4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6E7956-40DC-4927-A99F-B54DEA1B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DBE0B78-B556-4E99-B6B5-4C77A2560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2428F4-B02D-4E78-84CC-587879F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489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3428C-370C-4AEA-979E-D492FC3A6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EAC76D-DD8F-4250-8CD9-4634736B9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2248490-F914-4AE7-BEDA-701209E09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82CB0F3-3B5D-499D-9B01-2D64E1BF1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6B944D5-02C1-4CCD-98EA-550746833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988DC71-88EA-4B4D-A52B-FFDF2991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EA793D-84AB-4986-B022-325EF4292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E888F72-79CA-4917-B592-B03FA85B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461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904075-9006-412C-9D7D-52B967DD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1F3872A-FA13-4B62-BDBD-86EEE416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688E455-55BE-4ABE-8881-5C50568A1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FA46AC-EAD1-4486-9183-CB24E0CEF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627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3FE0CC-C01F-4693-90DB-089BFA32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290198-2180-44BA-90C3-043628E7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2268E9-56CE-427E-8563-26AF9F3E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38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819AD-31D3-49F5-93FB-098FC4C30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B68599-6D7C-4CC7-A819-E754177E7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CB6914-6732-46CA-A03D-8A05676BB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5A8073-3BD2-404A-85E8-3C9D2C802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63AE4A-C624-402A-8B87-4DEB90F5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B2FCAE-77CF-4E6B-81F1-F6E873DA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85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BA634-D459-4A01-80F7-0BC1769D5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8AA5EF-3EEC-4236-B11C-DA5B47A06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23E8366-4BB8-40F3-A4D4-22DEBC88B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1AD49-C521-4C9F-ACF5-CF535BBC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E0B8DD-5C8C-466D-8EAB-EAB1FB39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54F583-5309-43DA-9503-7E0D1856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390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1B74EB-B296-4B23-9438-CA9EA08A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A47FAF-2C23-464E-8E2B-92A12D0E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CF7C12-0BE6-4418-9C7C-F04560E84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69A3-AC79-410B-8210-218D6C6BEF00}" type="datetimeFigureOut">
              <a:rPr lang="fr-FR" smtClean="0"/>
              <a:t>12/07/2023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1DF78D-4667-4B4C-BE7D-66C4EB51B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ACE172-A883-4D48-A88B-B61B7C000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26F9-1627-47E5-8F45-90029FD6378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29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ABC88B-724A-4784-AFF3-BF30BA14F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1122363"/>
            <a:ext cx="10840278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dirty="0"/>
              <a:t>La rationalité ordinaire selon Boudon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8BDAD4-0FC3-4A28-96EA-A3EB2A3C00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11450" y="3600450"/>
            <a:ext cx="6769100" cy="20383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fr-FR" dirty="0"/>
              <a:t>Jean-Michel Morin</a:t>
            </a:r>
          </a:p>
          <a:p>
            <a:pPr>
              <a:defRPr/>
            </a:pPr>
            <a:r>
              <a:rPr lang="fr-FR" dirty="0"/>
              <a:t>Sorbonne, 6 juillet 2023</a:t>
            </a:r>
          </a:p>
          <a:p>
            <a:pPr>
              <a:defRPr/>
            </a:pPr>
            <a:r>
              <a:rPr lang="fr-FR" sz="2800" b="1" dirty="0"/>
              <a:t>Colloque : Individualisme méthodologique et sciences sociales contemporaines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AB05ECA-D8F1-4375-A470-B1CD23D4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7901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Raisons de ces opinions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C6FE771-8538-4A3A-9BE7-FD7595BA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Derrière ces opinions, les trois sortes de raisons se combinent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1) Ce voisin est responsable de son comportement : </a:t>
            </a:r>
            <a:r>
              <a:rPr lang="fr-FR" altLang="fr-FR" u="sng" dirty="0"/>
              <a:t>cognitif</a:t>
            </a: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2) Ce comportement est répréhensible au regard d’un principe : </a:t>
            </a:r>
            <a:r>
              <a:rPr lang="fr-FR" altLang="fr-FR" u="sng" dirty="0"/>
              <a:t>axiologique</a:t>
            </a: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3) Cela a des conséquences néfastes pour moi :  </a:t>
            </a:r>
            <a:r>
              <a:rPr lang="fr-FR" altLang="fr-FR" u="sng" dirty="0"/>
              <a:t>instrumental</a:t>
            </a:r>
            <a:endParaRPr lang="fr-FR" altLang="fr-FR" dirty="0"/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On trouve ici les trois raisons, dans cet ordre décroissant</a:t>
            </a:r>
          </a:p>
          <a:p>
            <a:pPr lvl="1" eaLnBrk="1" hangingPunct="1">
              <a:lnSpc>
                <a:spcPct val="90000"/>
              </a:lnSpc>
              <a:buFont typeface="Tahoma" panose="020B0604030504040204" pitchFamily="34" charset="0"/>
              <a:buNone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3626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E57A939-9A43-4097-9776-89DBA5885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853" y="1122363"/>
            <a:ext cx="10853530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dirty="0"/>
              <a:t>2) </a:t>
            </a:r>
            <a:r>
              <a:rPr lang="fr-FR" altLang="fr-FR" u="sng" dirty="0"/>
              <a:t>En externe </a:t>
            </a:r>
            <a:r>
              <a:rPr lang="fr-FR" altLang="fr-FR" dirty="0"/>
              <a:t>: entre effets des actions et contextes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FC02A7E-C0BD-4E11-8BAB-B5837CA220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716338"/>
            <a:ext cx="6400800" cy="1922462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EACA0-0333-431D-A8B8-0AC14C43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Partie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FFE559-0740-4B28-9787-35F2F0871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raisons entre :</a:t>
            </a:r>
          </a:p>
          <a:p>
            <a:endParaRPr lang="fr-FR" dirty="0"/>
          </a:p>
          <a:p>
            <a:r>
              <a:rPr lang="fr-FR" dirty="0"/>
              <a:t>A) </a:t>
            </a:r>
            <a:r>
              <a:rPr lang="fr-FR" u="sng" dirty="0"/>
              <a:t>Effets des actions</a:t>
            </a:r>
          </a:p>
          <a:p>
            <a:endParaRPr lang="fr-FR" dirty="0"/>
          </a:p>
          <a:p>
            <a:r>
              <a:rPr lang="fr-FR" dirty="0"/>
              <a:t>B) </a:t>
            </a:r>
            <a:r>
              <a:rPr lang="fr-FR" u="sng" dirty="0"/>
              <a:t>Contextes</a:t>
            </a:r>
          </a:p>
          <a:p>
            <a:endParaRPr lang="fr-FR" dirty="0"/>
          </a:p>
          <a:p>
            <a:r>
              <a:rPr lang="fr-FR" dirty="0"/>
              <a:t>Ni sous-estimation, ni surestimation des raisons</a:t>
            </a:r>
          </a:p>
          <a:p>
            <a:pPr lvl="1"/>
            <a:r>
              <a:rPr lang="fr-FR" dirty="0"/>
              <a:t>Naturalisme</a:t>
            </a:r>
          </a:p>
          <a:p>
            <a:pPr lvl="1"/>
            <a:r>
              <a:rPr lang="fr-FR" dirty="0"/>
              <a:t>Constructivisme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20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9D56CD7-E815-4FC2-81D7-478B04158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Raisons : entre effets des actions et contextes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2E753D-FBD5-4F18-95A4-B2089A9AB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L’IM en une phrase</a:t>
            </a:r>
            <a:r>
              <a:rPr lang="fr-FR" altLang="fr-FR" dirty="0"/>
              <a:t> :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Tout phénomène social peut être analysé comme EFFET émergent d’ actions ou de croyances individuelles.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dirty="0"/>
          </a:p>
          <a:p>
            <a:pPr lvl="1" eaLnBrk="1" hangingPunct="1"/>
            <a:r>
              <a:rPr lang="fr-FR" altLang="fr-FR" dirty="0"/>
              <a:t>Ces actions ou croyances résultent des RAISONS qu’ont les individus de se comporter ou de penser ainsi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dans le CONTEXTE qui est le leur.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0B7E033-D9E5-4AF9-9031-D7C33B12D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3921"/>
            <a:ext cx="10972800" cy="214880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altLang="fr-FR" dirty="0"/>
              <a:t>Expliquer un phénomène social S</a:t>
            </a:r>
            <a:br>
              <a:rPr lang="fr-FR" altLang="fr-FR" dirty="0"/>
            </a:br>
            <a:r>
              <a:rPr lang="fr-FR" altLang="fr-FR" dirty="0"/>
              <a:t>c’est : en comprendre les </a:t>
            </a:r>
            <a:r>
              <a:rPr lang="fr-FR" altLang="fr-FR" u="sng" dirty="0"/>
              <a:t>raisons</a:t>
            </a:r>
            <a:r>
              <a:rPr lang="fr-FR" altLang="fr-FR" dirty="0"/>
              <a:t> r</a:t>
            </a:r>
            <a:br>
              <a:rPr lang="fr-FR" altLang="fr-FR" dirty="0"/>
            </a:br>
            <a:r>
              <a:rPr lang="fr-FR" altLang="fr-FR" dirty="0"/>
              <a:t>entre </a:t>
            </a:r>
            <a:r>
              <a:rPr lang="fr-FR" altLang="fr-FR" u="sng" dirty="0"/>
              <a:t>effets</a:t>
            </a:r>
            <a:r>
              <a:rPr lang="fr-FR" altLang="fr-FR" dirty="0"/>
              <a:t> collectifs des actions f(a)</a:t>
            </a:r>
            <a:br>
              <a:rPr lang="fr-FR" altLang="fr-FR" dirty="0"/>
            </a:br>
            <a:r>
              <a:rPr lang="fr-FR" altLang="fr-FR" dirty="0"/>
              <a:t>et </a:t>
            </a:r>
            <a:r>
              <a:rPr lang="fr-FR" altLang="fr-FR" u="sng" dirty="0"/>
              <a:t>contextes</a:t>
            </a:r>
            <a:r>
              <a:rPr lang="fr-FR" altLang="fr-FR" dirty="0"/>
              <a:t> sociaux C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4496AE7-0840-47DC-9268-6A3A25F794A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2752724"/>
            <a:ext cx="10972800" cy="3369780"/>
          </a:xfrm>
        </p:spPr>
        <p:txBody>
          <a:bodyPr/>
          <a:lstStyle/>
          <a:p>
            <a:pPr marL="0" indent="0" eaLnBrk="1" hangingPunct="1">
              <a:buNone/>
            </a:pPr>
            <a:endParaRPr lang="fr-FR" altLang="fr-FR" dirty="0"/>
          </a:p>
          <a:p>
            <a:pPr lvl="1" eaLnBrk="1" hangingPunct="1"/>
            <a:endParaRPr lang="fr-FR" altLang="fr-FR" dirty="0"/>
          </a:p>
        </p:txBody>
      </p:sp>
      <p:graphicFrame>
        <p:nvGraphicFramePr>
          <p:cNvPr id="7181" name="Group 13">
            <a:extLst>
              <a:ext uri="{FF2B5EF4-FFF2-40B4-BE49-F238E27FC236}">
                <a16:creationId xmlns:a16="http://schemas.microsoft.com/office/drawing/2014/main" id="{A2A38CA7-6449-450E-8DBA-C366307FA95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238375" y="3231647"/>
          <a:ext cx="7715250" cy="2487613"/>
        </p:xfrm>
        <a:graphic>
          <a:graphicData uri="http://schemas.openxmlformats.org/drawingml/2006/table">
            <a:tbl>
              <a:tblPr/>
              <a:tblGrid>
                <a:gridCol w="7715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8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 = f [a(r, C)]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D5CC58A-4D14-4292-91C2-FFA3C95FE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Raisons : entre actions et contextes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C1A48A5-937B-429B-B2D9-A25A4581A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Pour l’acteur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3316" name="Oval 4">
            <a:extLst>
              <a:ext uri="{FF2B5EF4-FFF2-40B4-BE49-F238E27FC236}">
                <a16:creationId xmlns:a16="http://schemas.microsoft.com/office/drawing/2014/main" id="{19FD165D-55D5-4F37-B252-4CC183622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2349500"/>
            <a:ext cx="5111750" cy="3816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A4B1C7D8-AF15-4C89-8EE8-A39E97560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8214" y="4149725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43331263-9ED3-4000-A839-9BAB5224D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924175"/>
            <a:ext cx="15843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effet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émergent (f)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56390F72-D9E4-4625-82C0-E072BCFC5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4621214"/>
            <a:ext cx="187325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phénomène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(S)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7DFB02E-1C75-4390-9F50-68B6D4F9C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133600"/>
            <a:ext cx="165576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actions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individuelles (a)</a:t>
            </a: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A3017CA2-AF8A-4895-AF0E-30663314B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852738"/>
            <a:ext cx="172878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raisons (r)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71B59BFA-2248-4219-B4AA-E7DC95377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6" y="4630737"/>
            <a:ext cx="18002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Contexte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(C</a:t>
            </a:r>
            <a:r>
              <a:rPr lang="fr-FR" altLang="fr-FR" sz="180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3323" name="AutoShape 11">
            <a:extLst>
              <a:ext uri="{FF2B5EF4-FFF2-40B4-BE49-F238E27FC236}">
                <a16:creationId xmlns:a16="http://schemas.microsoft.com/office/drawing/2014/main" id="{72C2D171-E04B-4E84-BC46-79D466A42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3019" y="3771107"/>
            <a:ext cx="485775" cy="792162"/>
          </a:xfrm>
          <a:prstGeom prst="upArrow">
            <a:avLst>
              <a:gd name="adj1" fmla="val 50000"/>
              <a:gd name="adj2" fmla="val 40768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3324" name="AutoShape 12">
            <a:extLst>
              <a:ext uri="{FF2B5EF4-FFF2-40B4-BE49-F238E27FC236}">
                <a16:creationId xmlns:a16="http://schemas.microsoft.com/office/drawing/2014/main" id="{14E8C838-A232-4D22-9526-A0004E2B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3860801"/>
            <a:ext cx="485775" cy="760413"/>
          </a:xfrm>
          <a:prstGeom prst="downArrow">
            <a:avLst>
              <a:gd name="adj1" fmla="val 50000"/>
              <a:gd name="adj2" fmla="val 3913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F84F47EB-9D80-4774-8AE7-60D05AFA4C8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525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21356CDA-CCC9-4AFB-82FC-25A344F5B1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56540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CBBE2AE2-216F-4355-9651-AF676E8B206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0" y="2420938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58107F48-A82E-4F4C-97B1-D80419B4133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A663A851-21CF-4FB6-9B87-47090BA94B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276476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0769FCA6-E499-422C-8114-7B2D195A18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205038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436C141B-0A69-43E3-8257-6FBB9BC882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133600"/>
            <a:ext cx="24479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5AABDD09-5A62-4D0E-B252-1A5A725DAF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8" y="2205039"/>
            <a:ext cx="10795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560199E0-91EC-40AA-BF55-C6016A2181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636839"/>
            <a:ext cx="19446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05A3725F-C86A-4D44-ABB7-1A80C95E82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2492375"/>
            <a:ext cx="2232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id="{89B5810D-34D5-4C60-9717-F55F5175D9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7214" y="2924176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575E557D-FB6D-4558-A27C-F060FF8FE0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4" y="2781301"/>
            <a:ext cx="12969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7" name="Line 25">
            <a:extLst>
              <a:ext uri="{FF2B5EF4-FFF2-40B4-BE49-F238E27FC236}">
                <a16:creationId xmlns:a16="http://schemas.microsoft.com/office/drawing/2014/main" id="{22977644-E98B-4B63-8E50-3BB87664CD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349501"/>
            <a:ext cx="19446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id="{8F1C2035-6188-4775-92D0-61A486DF46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8" y="249237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39" name="Line 27">
            <a:extLst>
              <a:ext uri="{FF2B5EF4-FFF2-40B4-BE49-F238E27FC236}">
                <a16:creationId xmlns:a16="http://schemas.microsoft.com/office/drawing/2014/main" id="{30678CB7-422D-474C-9324-75D59FC2C5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3614" y="2133601"/>
            <a:ext cx="20161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40" name="Line 28">
            <a:extLst>
              <a:ext uri="{FF2B5EF4-FFF2-40B4-BE49-F238E27FC236}">
                <a16:creationId xmlns:a16="http://schemas.microsoft.com/office/drawing/2014/main" id="{B5ACC027-1D24-4D8F-BCB1-2EAE1F485D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2349501"/>
            <a:ext cx="15843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6CF2EA8-C247-4A7E-B23C-97588ED7B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Raisons : entre actions et contextes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20039B2-82F7-4C17-AA8B-63627D3EC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Pour le sociologue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4340" name="Oval 4">
            <a:extLst>
              <a:ext uri="{FF2B5EF4-FFF2-40B4-BE49-F238E27FC236}">
                <a16:creationId xmlns:a16="http://schemas.microsoft.com/office/drawing/2014/main" id="{52FEC6AE-F85B-49F8-9AE2-F8E5ADD64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2349500"/>
            <a:ext cx="5111750" cy="3816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A87A2575-B52D-4848-BF8D-39E0C8DB47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8214" y="4149725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6A9E247F-1352-444D-91A6-AB8C97D4B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924175"/>
            <a:ext cx="15843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effet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émergent (f)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981C06DA-C859-47D8-B789-E0F9C18A4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4581525"/>
            <a:ext cx="187325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phénomène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(S)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C685F8EF-5D6A-4D50-8B52-DFF2047D6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133600"/>
            <a:ext cx="1655762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actions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individuelles (a)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98D6FF17-3446-47C6-9802-301113DFD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852738"/>
            <a:ext cx="172878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raisons (r)</a:t>
            </a:r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64576F4D-5CEE-4573-ACBD-6D4D98A24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76" y="4581525"/>
            <a:ext cx="18002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Contexte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(C)</a:t>
            </a:r>
          </a:p>
        </p:txBody>
      </p:sp>
      <p:sp>
        <p:nvSpPr>
          <p:cNvPr id="11275" name="AutoShape 11">
            <a:extLst>
              <a:ext uri="{FF2B5EF4-FFF2-40B4-BE49-F238E27FC236}">
                <a16:creationId xmlns:a16="http://schemas.microsoft.com/office/drawing/2014/main" id="{93D6E379-F927-4B44-9B97-E385AE54D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814" y="3789363"/>
            <a:ext cx="485775" cy="792162"/>
          </a:xfrm>
          <a:prstGeom prst="upArrow">
            <a:avLst>
              <a:gd name="adj1" fmla="val 50000"/>
              <a:gd name="adj2" fmla="val 40768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1276" name="AutoShape 12">
            <a:extLst>
              <a:ext uri="{FF2B5EF4-FFF2-40B4-BE49-F238E27FC236}">
                <a16:creationId xmlns:a16="http://schemas.microsoft.com/office/drawing/2014/main" id="{C6612C97-9BEF-42A1-B192-71C75E51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3789363"/>
            <a:ext cx="485775" cy="760412"/>
          </a:xfrm>
          <a:prstGeom prst="downArrow">
            <a:avLst>
              <a:gd name="adj1" fmla="val 50000"/>
              <a:gd name="adj2" fmla="val 3913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4349" name="Line 13">
            <a:extLst>
              <a:ext uri="{FF2B5EF4-FFF2-40B4-BE49-F238E27FC236}">
                <a16:creationId xmlns:a16="http://schemas.microsoft.com/office/drawing/2014/main" id="{FEB065A4-D687-4DFD-BC92-F097DBC676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525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0" name="Line 14">
            <a:extLst>
              <a:ext uri="{FF2B5EF4-FFF2-40B4-BE49-F238E27FC236}">
                <a16:creationId xmlns:a16="http://schemas.microsoft.com/office/drawing/2014/main" id="{BF720AFB-0E44-47AA-84B3-B25CD22CC2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56540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1" name="Line 15">
            <a:extLst>
              <a:ext uri="{FF2B5EF4-FFF2-40B4-BE49-F238E27FC236}">
                <a16:creationId xmlns:a16="http://schemas.microsoft.com/office/drawing/2014/main" id="{6D731057-53E0-48BB-9C28-FF4399411C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0" y="2420938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2" name="Line 16">
            <a:extLst>
              <a:ext uri="{FF2B5EF4-FFF2-40B4-BE49-F238E27FC236}">
                <a16:creationId xmlns:a16="http://schemas.microsoft.com/office/drawing/2014/main" id="{70CA6335-0DBE-4828-8247-A8F7BF7B42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3" name="Line 17">
            <a:extLst>
              <a:ext uri="{FF2B5EF4-FFF2-40B4-BE49-F238E27FC236}">
                <a16:creationId xmlns:a16="http://schemas.microsoft.com/office/drawing/2014/main" id="{3766A62B-2D0A-4F2F-8C30-32D97E9475E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276476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B4F47D21-8B88-4048-9F2A-A99EBA0B55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205038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62A2154F-5275-47D9-864C-8D478D17F3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133600"/>
            <a:ext cx="24479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6" name="Line 20">
            <a:extLst>
              <a:ext uri="{FF2B5EF4-FFF2-40B4-BE49-F238E27FC236}">
                <a16:creationId xmlns:a16="http://schemas.microsoft.com/office/drawing/2014/main" id="{D93E30AF-D692-45DB-BFD5-A343991AE3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8" y="2205039"/>
            <a:ext cx="10795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7" name="Line 21">
            <a:extLst>
              <a:ext uri="{FF2B5EF4-FFF2-40B4-BE49-F238E27FC236}">
                <a16:creationId xmlns:a16="http://schemas.microsoft.com/office/drawing/2014/main" id="{9DAD4A00-3E1C-45E6-803C-04503F6749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636839"/>
            <a:ext cx="19446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8" name="Line 22">
            <a:extLst>
              <a:ext uri="{FF2B5EF4-FFF2-40B4-BE49-F238E27FC236}">
                <a16:creationId xmlns:a16="http://schemas.microsoft.com/office/drawing/2014/main" id="{41CE39F5-97D6-4D6A-B4FD-1E5AD54433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2492375"/>
            <a:ext cx="2232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59" name="Line 23">
            <a:extLst>
              <a:ext uri="{FF2B5EF4-FFF2-40B4-BE49-F238E27FC236}">
                <a16:creationId xmlns:a16="http://schemas.microsoft.com/office/drawing/2014/main" id="{7DCFAB5A-4DC7-4F59-829A-EFD92EF49B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7214" y="2924176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0" name="Line 24">
            <a:extLst>
              <a:ext uri="{FF2B5EF4-FFF2-40B4-BE49-F238E27FC236}">
                <a16:creationId xmlns:a16="http://schemas.microsoft.com/office/drawing/2014/main" id="{7301B9EA-DDF9-435D-A064-A9EDCBCBB6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4" y="2781301"/>
            <a:ext cx="12969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1" name="Line 25">
            <a:extLst>
              <a:ext uri="{FF2B5EF4-FFF2-40B4-BE49-F238E27FC236}">
                <a16:creationId xmlns:a16="http://schemas.microsoft.com/office/drawing/2014/main" id="{7C7E19EE-20B9-4D5B-8970-1701892E93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349501"/>
            <a:ext cx="19446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2" name="Line 26">
            <a:extLst>
              <a:ext uri="{FF2B5EF4-FFF2-40B4-BE49-F238E27FC236}">
                <a16:creationId xmlns:a16="http://schemas.microsoft.com/office/drawing/2014/main" id="{6194B57F-FA13-4D5B-902C-3C36B4692C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8" y="249237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3" name="Line 27">
            <a:extLst>
              <a:ext uri="{FF2B5EF4-FFF2-40B4-BE49-F238E27FC236}">
                <a16:creationId xmlns:a16="http://schemas.microsoft.com/office/drawing/2014/main" id="{4D8DA0A9-ECCE-4A26-BE40-D146E12F88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3614" y="2133601"/>
            <a:ext cx="20161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4364" name="Line 28">
            <a:extLst>
              <a:ext uri="{FF2B5EF4-FFF2-40B4-BE49-F238E27FC236}">
                <a16:creationId xmlns:a16="http://schemas.microsoft.com/office/drawing/2014/main" id="{F1129CD1-F9BB-4B03-A2E0-DC80AA0D16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2349501"/>
            <a:ext cx="15843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6293A21-20D6-4872-92A4-E239DCC7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A) Effets émergents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C446CBF-46C9-40F4-A611-5AC79BDC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Définition : Effet pas toujours voulu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Classement sommaire :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Résultat positif ou négatif (dit « pervers » dans ce dernier cas)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Pour quelques uns ou pour tous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Source de changement ou de stabilité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6293A21-20D6-4872-92A4-E239DCC73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Effets émergents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C446CBF-46C9-40F4-A611-5AC79BDC2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Exemples :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Embouteillage sans obstacle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Ghetto involontaire</a:t>
            </a:r>
          </a:p>
        </p:txBody>
      </p:sp>
    </p:spTree>
    <p:extLst>
      <p:ext uri="{BB962C8B-B14F-4D97-AF65-F5344CB8AC3E}">
        <p14:creationId xmlns:p14="http://schemas.microsoft.com/office/powerpoint/2010/main" val="47399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268D43A-542D-4BF0-8011-76B4AB9F1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Effets émergents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DB9E8D1-DCDF-4A79-8D61-CCDEE039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Embouteillage sans obstacle (Schelling 1)</a:t>
            </a:r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D0CDDED7-ABA1-487C-9E40-A43DF8CB0C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95550" y="2997200"/>
            <a:ext cx="70564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274C0866-246D-40D8-BAB9-92ABFCD16F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988" y="4292601"/>
            <a:ext cx="71294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7E0D707D-CBCB-44ED-8384-BC68EB8423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0014" y="5876926"/>
            <a:ext cx="734377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11" name="Oval 7">
            <a:extLst>
              <a:ext uri="{FF2B5EF4-FFF2-40B4-BE49-F238E27FC236}">
                <a16:creationId xmlns:a16="http://schemas.microsoft.com/office/drawing/2014/main" id="{63A19049-D9E2-4737-8E24-F15D7B1D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1" y="2276475"/>
            <a:ext cx="20669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chemeClr val="bg1"/>
                </a:solidFill>
                <a:latin typeface="Arial" panose="020B0604020202020204" pitchFamily="34" charset="0"/>
              </a:rPr>
              <a:t>Accident</a:t>
            </a:r>
            <a:r>
              <a:rPr lang="fr-FR" altLang="fr-FR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1512" name="Line 8">
            <a:extLst>
              <a:ext uri="{FF2B5EF4-FFF2-40B4-BE49-F238E27FC236}">
                <a16:creationId xmlns:a16="http://schemas.microsoft.com/office/drawing/2014/main" id="{14BA983A-0C19-45A5-963E-EBD67130CA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48526" y="37893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13" name="Line 9">
            <a:extLst>
              <a:ext uri="{FF2B5EF4-FFF2-40B4-BE49-F238E27FC236}">
                <a16:creationId xmlns:a16="http://schemas.microsoft.com/office/drawing/2014/main" id="{5A632342-C47F-49DC-95A0-B24F56A2C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9963" y="5157788"/>
            <a:ext cx="2089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99FBE097-A9C8-49EB-A220-1A5E6104D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4652963"/>
            <a:ext cx="41767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chemeClr val="bg1"/>
                </a:solidFill>
                <a:latin typeface="Arial" panose="020B0604020202020204" pitchFamily="34" charset="0"/>
              </a:rPr>
              <a:t>Embouteillage</a:t>
            </a:r>
            <a:r>
              <a:rPr lang="fr-FR" altLang="fr-FR" sz="1800" b="1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7A5DFD-76C3-4214-AA8F-09CA8A9A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924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Plan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287315F-3C51-4763-88B8-94919C31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050"/>
            <a:ext cx="10515600" cy="533082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dirty="0"/>
              <a:t>Boudon : la RO clé de voûte et aboutissement de son œuvre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1) </a:t>
            </a:r>
            <a:r>
              <a:rPr lang="fr-FR" altLang="fr-FR" u="sng" dirty="0"/>
              <a:t>En interne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Instrumentale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Axiologique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Cognitive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2) </a:t>
            </a:r>
            <a:r>
              <a:rPr lang="fr-FR" altLang="fr-FR" u="sng" dirty="0"/>
              <a:t>En externe</a:t>
            </a:r>
          </a:p>
          <a:p>
            <a:pPr lvl="1"/>
            <a:r>
              <a:rPr lang="fr-FR" altLang="fr-FR" dirty="0"/>
              <a:t>Effets des actions</a:t>
            </a:r>
          </a:p>
          <a:p>
            <a:pPr lvl="1"/>
            <a:r>
              <a:rPr lang="fr-FR" altLang="fr-FR" dirty="0"/>
              <a:t>Contextes</a:t>
            </a:r>
          </a:p>
          <a:p>
            <a:pPr lvl="1"/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3) </a:t>
            </a:r>
            <a:r>
              <a:rPr lang="fr-FR" altLang="fr-FR" u="sng" dirty="0"/>
              <a:t>Modélisation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Ajustée aux comportements humains selon Boudon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Nuances apportées par des proches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AE896F8-F28A-4AA9-ADFD-D353375C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Embouteillage </a:t>
            </a:r>
          </a:p>
        </p:txBody>
      </p:sp>
      <p:graphicFrame>
        <p:nvGraphicFramePr>
          <p:cNvPr id="19494" name="Group 38">
            <a:extLst>
              <a:ext uri="{FF2B5EF4-FFF2-40B4-BE49-F238E27FC236}">
                <a16:creationId xmlns:a16="http://schemas.microsoft.com/office/drawing/2014/main" id="{F38EF567-4B3B-4FA8-935D-6A947A689685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702364" y="1905001"/>
          <a:ext cx="10880036" cy="4111486"/>
        </p:xfrm>
        <a:graphic>
          <a:graphicData uri="http://schemas.openxmlformats.org/drawingml/2006/table">
            <a:tbl>
              <a:tblPr/>
              <a:tblGrid>
                <a:gridCol w="2796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9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32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Phénomène social</a:t>
                      </a:r>
                    </a:p>
                  </a:txBody>
                  <a:tcPr marL="91447" marR="914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Effet émergent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Actions individus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Raisons 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Contexte social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Ralentissement malgré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la voie libre</a:t>
                      </a:r>
                    </a:p>
                  </a:txBody>
                  <a:tcPr marL="91447" marR="9144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Juxtaposition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puis neutralisation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Coup d’œil de chaque automobiliste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Curiosité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Accident sur la voie d’en face</a:t>
                      </a:r>
                    </a:p>
                  </a:txBody>
                  <a:tcPr marL="91447" marR="914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506DE12-866C-4DA8-8434-6270E1953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8625" y="292100"/>
            <a:ext cx="10561983" cy="1212850"/>
          </a:xfrm>
        </p:spPr>
        <p:txBody>
          <a:bodyPr/>
          <a:lstStyle/>
          <a:p>
            <a:pPr algn="ctr">
              <a:defRPr/>
            </a:pPr>
            <a:r>
              <a:rPr lang="fr-FR" dirty="0"/>
              <a:t>Effets émergents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67A2893-9D44-401E-988B-5DA2A268DB2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8625" y="1355726"/>
            <a:ext cx="5975075" cy="560387"/>
          </a:xfrm>
        </p:spPr>
        <p:txBody>
          <a:bodyPr/>
          <a:lstStyle/>
          <a:p>
            <a:pPr eaLnBrk="1" hangingPunct="1"/>
            <a:r>
              <a:rPr lang="fr-FR" altLang="fr-FR" dirty="0"/>
              <a:t>Ghetto involontaire (Schelling 2)</a:t>
            </a:r>
          </a:p>
          <a:p>
            <a:pPr eaLnBrk="1" hangingPunct="1"/>
            <a:endParaRPr lang="fr-FR" altLang="fr-FR" dirty="0"/>
          </a:p>
        </p:txBody>
      </p:sp>
      <p:graphicFrame>
        <p:nvGraphicFramePr>
          <p:cNvPr id="25759" name="Group 159">
            <a:extLst>
              <a:ext uri="{FF2B5EF4-FFF2-40B4-BE49-F238E27FC236}">
                <a16:creationId xmlns:a16="http://schemas.microsoft.com/office/drawing/2014/main" id="{D425C3B4-3C6D-44DD-A159-BD7B72F6505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135188" y="1989139"/>
          <a:ext cx="7854950" cy="4808533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629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736" name="Oval 160">
            <a:extLst>
              <a:ext uri="{FF2B5EF4-FFF2-40B4-BE49-F238E27FC236}">
                <a16:creationId xmlns:a16="http://schemas.microsoft.com/office/drawing/2014/main" id="{23C0BA20-42F9-4556-B5C7-08885D285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2636839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37" name="Oval 161">
            <a:extLst>
              <a:ext uri="{FF2B5EF4-FFF2-40B4-BE49-F238E27FC236}">
                <a16:creationId xmlns:a16="http://schemas.microsoft.com/office/drawing/2014/main" id="{833561D4-5D38-4C7B-81E1-C2F0BC9E7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26368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38" name="Oval 162">
            <a:extLst>
              <a:ext uri="{FF2B5EF4-FFF2-40B4-BE49-F238E27FC236}">
                <a16:creationId xmlns:a16="http://schemas.microsoft.com/office/drawing/2014/main" id="{26BDD3C0-AA71-4374-A6C1-83AC6E2D7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36449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39" name="Oval 163">
            <a:extLst>
              <a:ext uri="{FF2B5EF4-FFF2-40B4-BE49-F238E27FC236}">
                <a16:creationId xmlns:a16="http://schemas.microsoft.com/office/drawing/2014/main" id="{AA5B7BC2-39EE-4D0E-ABE3-BB4242C70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7244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0" name="Oval 164">
            <a:extLst>
              <a:ext uri="{FF2B5EF4-FFF2-40B4-BE49-F238E27FC236}">
                <a16:creationId xmlns:a16="http://schemas.microsoft.com/office/drawing/2014/main" id="{D27C2D4D-7828-4D67-8CB0-E779D127F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573405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1" name="Oval 165">
            <a:extLst>
              <a:ext uri="{FF2B5EF4-FFF2-40B4-BE49-F238E27FC236}">
                <a16:creationId xmlns:a16="http://schemas.microsoft.com/office/drawing/2014/main" id="{3D53C80A-D021-4C37-953A-5191C1D5B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1416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2" name="Oval 166">
            <a:extLst>
              <a:ext uri="{FF2B5EF4-FFF2-40B4-BE49-F238E27FC236}">
                <a16:creationId xmlns:a16="http://schemas.microsoft.com/office/drawing/2014/main" id="{EF080DF9-B664-4533-81CF-5E4E1147E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3" name="Oval 167">
            <a:extLst>
              <a:ext uri="{FF2B5EF4-FFF2-40B4-BE49-F238E27FC236}">
                <a16:creationId xmlns:a16="http://schemas.microsoft.com/office/drawing/2014/main" id="{FD05B6DD-3B2D-4CB3-AE00-BE91A318C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5229226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4" name="Oval 168">
            <a:extLst>
              <a:ext uri="{FF2B5EF4-FFF2-40B4-BE49-F238E27FC236}">
                <a16:creationId xmlns:a16="http://schemas.microsoft.com/office/drawing/2014/main" id="{1BA22AF0-E713-4116-9322-0CF4B10BD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31416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5" name="Oval 169">
            <a:extLst>
              <a:ext uri="{FF2B5EF4-FFF2-40B4-BE49-F238E27FC236}">
                <a16:creationId xmlns:a16="http://schemas.microsoft.com/office/drawing/2014/main" id="{8CFB4D13-9464-482D-9357-F0308FF9D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6" name="Oval 170">
            <a:extLst>
              <a:ext uri="{FF2B5EF4-FFF2-40B4-BE49-F238E27FC236}">
                <a16:creationId xmlns:a16="http://schemas.microsoft.com/office/drawing/2014/main" id="{6F434940-29A4-4236-B91B-E442D85F7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5229226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7" name="Oval 171">
            <a:extLst>
              <a:ext uri="{FF2B5EF4-FFF2-40B4-BE49-F238E27FC236}">
                <a16:creationId xmlns:a16="http://schemas.microsoft.com/office/drawing/2014/main" id="{2CD4A321-44DD-4331-A30D-6F8C23294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4426" y="3716339"/>
            <a:ext cx="576263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5748" name="Oval 172">
            <a:extLst>
              <a:ext uri="{FF2B5EF4-FFF2-40B4-BE49-F238E27FC236}">
                <a16:creationId xmlns:a16="http://schemas.microsoft.com/office/drawing/2014/main" id="{0E29F8C4-C7C5-433B-8989-BB8A59F27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26368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49" name="Oval 173">
            <a:extLst>
              <a:ext uri="{FF2B5EF4-FFF2-40B4-BE49-F238E27FC236}">
                <a16:creationId xmlns:a16="http://schemas.microsoft.com/office/drawing/2014/main" id="{92A1B9AA-6492-4099-B628-BFE832B9C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0" name="Oval 174">
            <a:extLst>
              <a:ext uri="{FF2B5EF4-FFF2-40B4-BE49-F238E27FC236}">
                <a16:creationId xmlns:a16="http://schemas.microsoft.com/office/drawing/2014/main" id="{ED0CE364-73B6-4A04-B8AE-CBBDDEDF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36449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1" name="Oval 175">
            <a:extLst>
              <a:ext uri="{FF2B5EF4-FFF2-40B4-BE49-F238E27FC236}">
                <a16:creationId xmlns:a16="http://schemas.microsoft.com/office/drawing/2014/main" id="{53A435D7-E38C-44B9-ADF2-79872E6D6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6449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2" name="Oval 176">
            <a:extLst>
              <a:ext uri="{FF2B5EF4-FFF2-40B4-BE49-F238E27FC236}">
                <a16:creationId xmlns:a16="http://schemas.microsoft.com/office/drawing/2014/main" id="{FBE21B74-0E40-4B21-B4B9-D5E9C1EE1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149725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3" name="Oval 177">
            <a:extLst>
              <a:ext uri="{FF2B5EF4-FFF2-40B4-BE49-F238E27FC236}">
                <a16:creationId xmlns:a16="http://schemas.microsoft.com/office/drawing/2014/main" id="{00DE3444-49CA-4B13-BFEC-EE56CCB3B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6529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4" name="Oval 178">
            <a:extLst>
              <a:ext uri="{FF2B5EF4-FFF2-40B4-BE49-F238E27FC236}">
                <a16:creationId xmlns:a16="http://schemas.microsoft.com/office/drawing/2014/main" id="{FFBB66C7-80A8-4BB7-BCAA-6999344AF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7244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5" name="Oval 179">
            <a:extLst>
              <a:ext uri="{FF2B5EF4-FFF2-40B4-BE49-F238E27FC236}">
                <a16:creationId xmlns:a16="http://schemas.microsoft.com/office/drawing/2014/main" id="{A35ACA1E-C73A-461F-9A48-82163E9C3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580548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6" name="Oval 180">
            <a:extLst>
              <a:ext uri="{FF2B5EF4-FFF2-40B4-BE49-F238E27FC236}">
                <a16:creationId xmlns:a16="http://schemas.microsoft.com/office/drawing/2014/main" id="{79A130C6-FD6A-44D0-95D3-32F87F453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5229225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5757" name="Oval 181">
            <a:extLst>
              <a:ext uri="{FF2B5EF4-FFF2-40B4-BE49-F238E27FC236}">
                <a16:creationId xmlns:a16="http://schemas.microsoft.com/office/drawing/2014/main" id="{566ACF34-87AA-472B-BE3B-4030FDB61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3233974-3179-4174-B2C8-EFE8D7040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2365" y="292101"/>
            <a:ext cx="10694505" cy="1108075"/>
          </a:xfrm>
        </p:spPr>
        <p:txBody>
          <a:bodyPr/>
          <a:lstStyle/>
          <a:p>
            <a:pPr algn="ctr">
              <a:defRPr/>
            </a:pPr>
            <a:r>
              <a:rPr lang="fr-FR" dirty="0"/>
              <a:t>Effets émergents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7ED9D6C-FD3E-4DFB-AA83-5909500CDEE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95130" y="1276350"/>
            <a:ext cx="5342145" cy="627062"/>
          </a:xfrm>
        </p:spPr>
        <p:txBody>
          <a:bodyPr/>
          <a:lstStyle/>
          <a:p>
            <a:pPr eaLnBrk="1" hangingPunct="1"/>
            <a:r>
              <a:rPr lang="fr-FR" altLang="fr-FR" dirty="0"/>
              <a:t>Ghetto involontaire</a:t>
            </a:r>
          </a:p>
          <a:p>
            <a:pPr eaLnBrk="1" hangingPunct="1"/>
            <a:endParaRPr lang="fr-FR" altLang="fr-FR" dirty="0"/>
          </a:p>
        </p:txBody>
      </p:sp>
      <p:graphicFrame>
        <p:nvGraphicFramePr>
          <p:cNvPr id="27652" name="Group 4">
            <a:extLst>
              <a:ext uri="{FF2B5EF4-FFF2-40B4-BE49-F238E27FC236}">
                <a16:creationId xmlns:a16="http://schemas.microsoft.com/office/drawing/2014/main" id="{AB7B1FB2-D7B2-45C3-A56A-DDCAD249742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095500" y="1989138"/>
          <a:ext cx="7854950" cy="4737099"/>
        </p:xfrm>
        <a:graphic>
          <a:graphicData uri="http://schemas.openxmlformats.org/drawingml/2006/table">
            <a:tbl>
              <a:tblPr/>
              <a:tblGrid>
                <a:gridCol w="65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56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40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903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3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6760" name="Oval 136">
            <a:extLst>
              <a:ext uri="{FF2B5EF4-FFF2-40B4-BE49-F238E27FC236}">
                <a16:creationId xmlns:a16="http://schemas.microsoft.com/office/drawing/2014/main" id="{D88CFC8F-3C74-4CCB-AD92-0A428B46B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2636839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1" name="Oval 137">
            <a:extLst>
              <a:ext uri="{FF2B5EF4-FFF2-40B4-BE49-F238E27FC236}">
                <a16:creationId xmlns:a16="http://schemas.microsoft.com/office/drawing/2014/main" id="{533383B3-1FDF-447D-9CDA-091EEAE92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26368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62" name="Oval 138">
            <a:extLst>
              <a:ext uri="{FF2B5EF4-FFF2-40B4-BE49-F238E27FC236}">
                <a16:creationId xmlns:a16="http://schemas.microsoft.com/office/drawing/2014/main" id="{6F0B3301-16F2-4EC9-833B-107D87BD3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36449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3" name="Oval 139">
            <a:extLst>
              <a:ext uri="{FF2B5EF4-FFF2-40B4-BE49-F238E27FC236}">
                <a16:creationId xmlns:a16="http://schemas.microsoft.com/office/drawing/2014/main" id="{63D4859B-28D9-4E60-8791-2202264FD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4" name="Oval 140">
            <a:extLst>
              <a:ext uri="{FF2B5EF4-FFF2-40B4-BE49-F238E27FC236}">
                <a16:creationId xmlns:a16="http://schemas.microsoft.com/office/drawing/2014/main" id="{B33108DA-6443-4DEB-AAD8-55E551EE2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47244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5" name="Oval 141">
            <a:extLst>
              <a:ext uri="{FF2B5EF4-FFF2-40B4-BE49-F238E27FC236}">
                <a16:creationId xmlns:a16="http://schemas.microsoft.com/office/drawing/2014/main" id="{5C471140-B2F3-48E5-944C-33E588015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3141664"/>
            <a:ext cx="576263" cy="555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6" name="Oval 142">
            <a:extLst>
              <a:ext uri="{FF2B5EF4-FFF2-40B4-BE49-F238E27FC236}">
                <a16:creationId xmlns:a16="http://schemas.microsoft.com/office/drawing/2014/main" id="{1A577608-71AA-4BBB-BBDB-D0217831C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7" name="Oval 143">
            <a:extLst>
              <a:ext uri="{FF2B5EF4-FFF2-40B4-BE49-F238E27FC236}">
                <a16:creationId xmlns:a16="http://schemas.microsoft.com/office/drawing/2014/main" id="{1F551BF8-7543-4905-A346-C21BD889A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47244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8" name="Oval 144">
            <a:extLst>
              <a:ext uri="{FF2B5EF4-FFF2-40B4-BE49-F238E27FC236}">
                <a16:creationId xmlns:a16="http://schemas.microsoft.com/office/drawing/2014/main" id="{12A98DFD-19D0-4861-A647-2CA8D625B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31416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69" name="Oval 145">
            <a:extLst>
              <a:ext uri="{FF2B5EF4-FFF2-40B4-BE49-F238E27FC236}">
                <a16:creationId xmlns:a16="http://schemas.microsoft.com/office/drawing/2014/main" id="{00B8E57D-DD06-410C-AD4B-7D1A2136F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4221164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70" name="Oval 146">
            <a:extLst>
              <a:ext uri="{FF2B5EF4-FFF2-40B4-BE49-F238E27FC236}">
                <a16:creationId xmlns:a16="http://schemas.microsoft.com/office/drawing/2014/main" id="{9B039153-F532-4A15-9F15-7F0428F392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5229226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71" name="Oval 147">
            <a:extLst>
              <a:ext uri="{FF2B5EF4-FFF2-40B4-BE49-F238E27FC236}">
                <a16:creationId xmlns:a16="http://schemas.microsoft.com/office/drawing/2014/main" id="{53A77720-52DA-41FA-BAAE-107635555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3644901"/>
            <a:ext cx="576262" cy="5556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fr-FR" altLang="fr-FR" dirty="0">
              <a:solidFill>
                <a:srgbClr val="FFFFFF"/>
              </a:solidFill>
            </a:endParaRPr>
          </a:p>
        </p:txBody>
      </p:sp>
      <p:sp>
        <p:nvSpPr>
          <p:cNvPr id="26772" name="Oval 148">
            <a:extLst>
              <a:ext uri="{FF2B5EF4-FFF2-40B4-BE49-F238E27FC236}">
                <a16:creationId xmlns:a16="http://schemas.microsoft.com/office/drawing/2014/main" id="{B3EA9081-D2B3-474E-8629-88DBAE036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3" name="Oval 149">
            <a:extLst>
              <a:ext uri="{FF2B5EF4-FFF2-40B4-BE49-F238E27FC236}">
                <a16:creationId xmlns:a16="http://schemas.microsoft.com/office/drawing/2014/main" id="{D8075FED-1C2E-4A9F-BB51-BE475C520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3" y="3141664"/>
            <a:ext cx="647700" cy="5540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4" name="Oval 150">
            <a:extLst>
              <a:ext uri="{FF2B5EF4-FFF2-40B4-BE49-F238E27FC236}">
                <a16:creationId xmlns:a16="http://schemas.microsoft.com/office/drawing/2014/main" id="{19BD28B1-2F70-4325-9C2D-03C7AA5AF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36449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5" name="Oval 151">
            <a:extLst>
              <a:ext uri="{FF2B5EF4-FFF2-40B4-BE49-F238E27FC236}">
                <a16:creationId xmlns:a16="http://schemas.microsoft.com/office/drawing/2014/main" id="{33DFB2C7-110A-46A5-823B-6F1589E4F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6" name="Oval 152">
            <a:extLst>
              <a:ext uri="{FF2B5EF4-FFF2-40B4-BE49-F238E27FC236}">
                <a16:creationId xmlns:a16="http://schemas.microsoft.com/office/drawing/2014/main" id="{E454BEA8-03BF-4DEC-9E78-9D1876D9B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42211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7" name="Oval 153">
            <a:extLst>
              <a:ext uri="{FF2B5EF4-FFF2-40B4-BE49-F238E27FC236}">
                <a16:creationId xmlns:a16="http://schemas.microsoft.com/office/drawing/2014/main" id="{751D1E26-B56B-4583-B751-048B0FD03E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4724400"/>
            <a:ext cx="647700" cy="554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8" name="Oval 154">
            <a:extLst>
              <a:ext uri="{FF2B5EF4-FFF2-40B4-BE49-F238E27FC236}">
                <a16:creationId xmlns:a16="http://schemas.microsoft.com/office/drawing/2014/main" id="{EFBF8681-A019-4A5A-A280-253FCF7E8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37163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79" name="Oval 155">
            <a:extLst>
              <a:ext uri="{FF2B5EF4-FFF2-40B4-BE49-F238E27FC236}">
                <a16:creationId xmlns:a16="http://schemas.microsoft.com/office/drawing/2014/main" id="{BF881B8F-1BED-4896-BFD6-8277DF98A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37163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80" name="Oval 156">
            <a:extLst>
              <a:ext uri="{FF2B5EF4-FFF2-40B4-BE49-F238E27FC236}">
                <a16:creationId xmlns:a16="http://schemas.microsoft.com/office/drawing/2014/main" id="{2AA5B136-5207-4635-801E-A95A77B5F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3" y="3716339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  <p:sp>
        <p:nvSpPr>
          <p:cNvPr id="26781" name="Oval 157">
            <a:extLst>
              <a:ext uri="{FF2B5EF4-FFF2-40B4-BE49-F238E27FC236}">
                <a16:creationId xmlns:a16="http://schemas.microsoft.com/office/drawing/2014/main" id="{688F987A-E747-4C18-9135-F15783701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41664"/>
            <a:ext cx="647700" cy="554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fr-FR" altLang="fr-FR" dirty="0">
              <a:solidFill>
                <a:srgbClr val="C9C2D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B3BC721-063F-4C0C-BAC5-90D924A94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Ghetto involontaire </a:t>
            </a:r>
          </a:p>
        </p:txBody>
      </p:sp>
      <p:graphicFrame>
        <p:nvGraphicFramePr>
          <p:cNvPr id="22559" name="Group 31">
            <a:extLst>
              <a:ext uri="{FF2B5EF4-FFF2-40B4-BE49-F238E27FC236}">
                <a16:creationId xmlns:a16="http://schemas.microsoft.com/office/drawing/2014/main" id="{A211A17C-AE55-42E8-BD20-A723D6782E3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09599" y="1905000"/>
          <a:ext cx="10972800" cy="4191000"/>
        </p:xfrm>
        <a:graphic>
          <a:graphicData uri="http://schemas.openxmlformats.org/drawingml/2006/table">
            <a:tbl>
              <a:tblPr/>
              <a:tblGrid>
                <a:gridCol w="2173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7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3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Phénomène 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Effet émergent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Actions individus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Raisons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Contexte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Ségrégation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malgré une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faible discrimination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Amplification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par réactions en chaîne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Déménagements en cascade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Tolérance ½, 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Mais ne pas être en minorité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Équilibre initial déstabilisé par quelques déplacements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5759E18-A182-48E0-A1F2-72A47BA5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u="sng" dirty="0"/>
              <a:t>Effets</a:t>
            </a:r>
            <a:r>
              <a:rPr lang="fr-FR" altLang="fr-FR" dirty="0"/>
              <a:t> des actions dans les exemples</a:t>
            </a:r>
          </a:p>
        </p:txBody>
      </p:sp>
      <p:graphicFrame>
        <p:nvGraphicFramePr>
          <p:cNvPr id="28696" name="Group 24">
            <a:extLst>
              <a:ext uri="{FF2B5EF4-FFF2-40B4-BE49-F238E27FC236}">
                <a16:creationId xmlns:a16="http://schemas.microsoft.com/office/drawing/2014/main" id="{5040A23F-BDF3-424D-A36E-37E3AE89F311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28702555"/>
              </p:ext>
            </p:extLst>
          </p:nvPr>
        </p:nvGraphicFramePr>
        <p:xfrm>
          <a:off x="609599" y="1904999"/>
          <a:ext cx="10972799" cy="3990975"/>
        </p:xfrm>
        <a:graphic>
          <a:graphicData uri="http://schemas.openxmlformats.org/drawingml/2006/table">
            <a:tbl>
              <a:tblPr/>
              <a:tblGrid>
                <a:gridCol w="4237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5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EFFETS EMERGENTS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Embouteillage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Juxtaposition puis neutralisation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Ghetto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Amplification par réaction en chaîne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5759E18-A182-48E0-A1F2-72A47BA5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Les </a:t>
            </a:r>
            <a:r>
              <a:rPr lang="fr-FR" altLang="fr-FR" u="sng" dirty="0"/>
              <a:t>raisons</a:t>
            </a:r>
            <a:r>
              <a:rPr lang="fr-FR" altLang="fr-FR" dirty="0"/>
              <a:t> ont des effets via les actions</a:t>
            </a:r>
          </a:p>
        </p:txBody>
      </p:sp>
      <p:graphicFrame>
        <p:nvGraphicFramePr>
          <p:cNvPr id="28696" name="Group 24">
            <a:extLst>
              <a:ext uri="{FF2B5EF4-FFF2-40B4-BE49-F238E27FC236}">
                <a16:creationId xmlns:a16="http://schemas.microsoft.com/office/drawing/2014/main" id="{5040A23F-BDF3-424D-A36E-37E3AE89F311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13064129"/>
              </p:ext>
            </p:extLst>
          </p:nvPr>
        </p:nvGraphicFramePr>
        <p:xfrm>
          <a:off x="609599" y="1904999"/>
          <a:ext cx="10972799" cy="4010025"/>
        </p:xfrm>
        <a:graphic>
          <a:graphicData uri="http://schemas.openxmlformats.org/drawingml/2006/table">
            <a:tbl>
              <a:tblPr/>
              <a:tblGrid>
                <a:gridCol w="4237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5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RAISONS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Embouteillage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Curiosité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Ghetto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Tolérance mais sans être en minorité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910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6C61D90-E31D-4020-A92D-8208652F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6314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Effets émergents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D93C3CE-4771-41FC-BFB6-763596D56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412"/>
            <a:ext cx="10515600" cy="4908552"/>
          </a:xfrm>
        </p:spPr>
        <p:txBody>
          <a:bodyPr/>
          <a:lstStyle/>
          <a:p>
            <a:pPr eaLnBrk="1" hangingPunct="1"/>
            <a:r>
              <a:rPr lang="fr-FR" altLang="fr-FR" u="sng" dirty="0"/>
              <a:t>Classement plus précis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5815DDB9-97FB-4DED-B022-DBD0534DD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351" y="2565401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Environnement 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DB5678E-BD28-4237-9F86-27A6946B4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39338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Système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d’interaction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AE83B5AD-86AE-4AAA-881F-1D895A145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52292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Sorties 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868C8F2A-D9EA-41A8-8199-A7374EF9B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52292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Sorties 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739A1EF5-87FA-4404-A1CD-4D1162ADA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39338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Système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d’interaction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201F5322-8AFD-48E7-BE37-2FC759333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2565401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Environnement </a:t>
            </a:r>
          </a:p>
        </p:txBody>
      </p:sp>
      <p:sp>
        <p:nvSpPr>
          <p:cNvPr id="8202" name="Rectangle 10">
            <a:extLst>
              <a:ext uri="{FF2B5EF4-FFF2-40B4-BE49-F238E27FC236}">
                <a16:creationId xmlns:a16="http://schemas.microsoft.com/office/drawing/2014/main" id="{433BFCC6-780B-4226-A16B-31F9B58DA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9" y="52292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Sorties 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1CA44D23-6F49-4793-B679-E506D7727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9" y="3933826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Système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d’interaction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7EE4C978-A20C-46C1-A26D-6A1A09BF8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8889" y="2565401"/>
            <a:ext cx="1584325" cy="7921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latin typeface="Arial" panose="020B0604020202020204" pitchFamily="34" charset="0"/>
              </a:rPr>
              <a:t>Environnement </a:t>
            </a:r>
          </a:p>
        </p:txBody>
      </p:sp>
      <p:sp>
        <p:nvSpPr>
          <p:cNvPr id="8205" name="Line 13">
            <a:extLst>
              <a:ext uri="{FF2B5EF4-FFF2-40B4-BE49-F238E27FC236}">
                <a16:creationId xmlns:a16="http://schemas.microsoft.com/office/drawing/2014/main" id="{DB299E3D-A199-4907-AB1D-9F04D47FA2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3357564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06" name="Line 14">
            <a:extLst>
              <a:ext uri="{FF2B5EF4-FFF2-40B4-BE49-F238E27FC236}">
                <a16:creationId xmlns:a16="http://schemas.microsoft.com/office/drawing/2014/main" id="{1EED89B2-CE84-499B-AFA1-8E82A0FF7F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47244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F57E4194-0D5E-4B04-83C5-25A6428C8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3357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EE17C91C-4F6B-4B27-AD15-A9B2EF60E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0100" y="47244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DC3221C1-DACA-4031-B68F-634A3190DB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1" y="55895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310CA25F-E273-49F3-8178-6879C9DC7F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88163" y="42926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EEDF8B07-74DE-4479-AD63-9F5EA28065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43701" y="42926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2" name="Line 20">
            <a:extLst>
              <a:ext uri="{FF2B5EF4-FFF2-40B4-BE49-F238E27FC236}">
                <a16:creationId xmlns:a16="http://schemas.microsoft.com/office/drawing/2014/main" id="{38B05871-2360-42D0-9151-64B920205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5" y="3357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3" name="Line 21">
            <a:extLst>
              <a:ext uri="{FF2B5EF4-FFF2-40B4-BE49-F238E27FC236}">
                <a16:creationId xmlns:a16="http://schemas.microsoft.com/office/drawing/2014/main" id="{A46E6456-71B4-4128-A2F0-8AA7D3F3D1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5" y="47244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4" name="Line 22">
            <a:extLst>
              <a:ext uri="{FF2B5EF4-FFF2-40B4-BE49-F238E27FC236}">
                <a16:creationId xmlns:a16="http://schemas.microsoft.com/office/drawing/2014/main" id="{BEB29268-3033-4657-9902-658C7A110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91625" y="566102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5" name="Line 23">
            <a:extLst>
              <a:ext uri="{FF2B5EF4-FFF2-40B4-BE49-F238E27FC236}">
                <a16:creationId xmlns:a16="http://schemas.microsoft.com/office/drawing/2014/main" id="{1A1B6A69-1AF9-4A21-9C9C-061388C338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09113" y="2924175"/>
            <a:ext cx="0" cy="273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6" name="Line 24">
            <a:extLst>
              <a:ext uri="{FF2B5EF4-FFF2-40B4-BE49-F238E27FC236}">
                <a16:creationId xmlns:a16="http://schemas.microsoft.com/office/drawing/2014/main" id="{F960A3B8-5B2A-4255-90D2-4A125672C8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264651" y="292417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7" name="Line 25">
            <a:extLst>
              <a:ext uri="{FF2B5EF4-FFF2-40B4-BE49-F238E27FC236}">
                <a16:creationId xmlns:a16="http://schemas.microsoft.com/office/drawing/2014/main" id="{DAA4F2A5-F717-42C6-B024-C43C89E269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4426" y="558958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D989303B-D8D3-4103-B563-F2905565D0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4425" y="4292600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D4480ED2-971F-4654-8C71-1BE3FF830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4426" y="42926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20" name="Line 28">
            <a:extLst>
              <a:ext uri="{FF2B5EF4-FFF2-40B4-BE49-F238E27FC236}">
                <a16:creationId xmlns:a16="http://schemas.microsoft.com/office/drawing/2014/main" id="{B5B6209F-55A2-4FE3-89DF-751CC54E20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4426" y="4149725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21" name="Line 29">
            <a:extLst>
              <a:ext uri="{FF2B5EF4-FFF2-40B4-BE49-F238E27FC236}">
                <a16:creationId xmlns:a16="http://schemas.microsoft.com/office/drawing/2014/main" id="{B6906C56-A1F9-46A5-B934-8EF75BCBD6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4425" y="2781301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7052755B-D0F4-4302-AEC6-63DFA9C9F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4426" y="27813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268845EB-47A1-4590-ADBD-80F45C311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1" y="1917702"/>
            <a:ext cx="153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Reproductif</a:t>
            </a:r>
            <a:r>
              <a:rPr lang="fr-FR" altLang="fr-FR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224" name="Text Box 32">
            <a:extLst>
              <a:ext uri="{FF2B5EF4-FFF2-40B4-BE49-F238E27FC236}">
                <a16:creationId xmlns:a16="http://schemas.microsoft.com/office/drawing/2014/main" id="{A9F795AD-33CF-4ECC-B039-6AEAFB3D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9225" y="1921154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Cumulatif</a:t>
            </a:r>
            <a:r>
              <a:rPr lang="fr-FR" altLang="fr-FR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225" name="Text Box 33">
            <a:extLst>
              <a:ext uri="{FF2B5EF4-FFF2-40B4-BE49-F238E27FC236}">
                <a16:creationId xmlns:a16="http://schemas.microsoft.com/office/drawing/2014/main" id="{A18E6DD8-3818-468D-92C6-C3F7CC85F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1878014"/>
            <a:ext cx="219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de Transformation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E9823-1A03-4E56-A4ED-09CBE9DB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5866"/>
          </a:xfrm>
        </p:spPr>
        <p:txBody>
          <a:bodyPr/>
          <a:lstStyle/>
          <a:p>
            <a:pPr algn="ctr"/>
            <a:r>
              <a:rPr lang="fr-FR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EC166F-0FF9-4C53-B3B4-A46F9737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513"/>
            <a:ext cx="10515600" cy="4573450"/>
          </a:xfrm>
        </p:spPr>
        <p:txBody>
          <a:bodyPr>
            <a:normAutofit/>
          </a:bodyPr>
          <a:lstStyle/>
          <a:p>
            <a:r>
              <a:rPr lang="fr-FR" dirty="0"/>
              <a:t>Schelling, </a:t>
            </a:r>
            <a:r>
              <a:rPr lang="fr-FR" i="1" dirty="0"/>
              <a:t>Micromotives and Macrobehavior</a:t>
            </a:r>
            <a:r>
              <a:rPr lang="fr-FR" dirty="0"/>
              <a:t>, Norton and Company, 1978, tr. fr. : </a:t>
            </a:r>
            <a:r>
              <a:rPr lang="fr-FR" i="1" dirty="0"/>
              <a:t>La tyrannie des petites décisions</a:t>
            </a:r>
            <a:r>
              <a:rPr lang="fr-FR" dirty="0"/>
              <a:t>, PUF, « Sociologies », 1980, p. 126-129 (embouteillage), p. 138-154 (ghettos).</a:t>
            </a:r>
          </a:p>
          <a:p>
            <a:endParaRPr lang="fr-FR" dirty="0"/>
          </a:p>
          <a:p>
            <a:r>
              <a:rPr lang="fr-FR" dirty="0"/>
              <a:t>Boudon et Fillieule, </a:t>
            </a:r>
            <a:r>
              <a:rPr lang="fr-FR" i="1" dirty="0"/>
              <a:t>Les méthodes en sociologie</a:t>
            </a:r>
            <a:r>
              <a:rPr lang="fr-FR" dirty="0"/>
              <a:t>, PUF, « Que sais-je? », 2002, chapitre II (individualisme méthodologique).</a:t>
            </a:r>
          </a:p>
          <a:p>
            <a:endParaRPr lang="fr-FR" dirty="0"/>
          </a:p>
          <a:p>
            <a:r>
              <a:rPr lang="fr-FR" dirty="0"/>
              <a:t>Morin, </a:t>
            </a:r>
            <a:r>
              <a:rPr lang="fr-FR" i="1" dirty="0"/>
              <a:t>Boudon un sociologue classique</a:t>
            </a:r>
            <a:r>
              <a:rPr lang="fr-FR" dirty="0"/>
              <a:t>, L’Harmattan, « Théorie sociale contemporaine », 2020, Partie III (méthode) ; </a:t>
            </a:r>
            <a:r>
              <a:rPr lang="fr-FR" i="1" dirty="0"/>
              <a:t>La sociologie</a:t>
            </a:r>
            <a:r>
              <a:rPr lang="fr-FR" dirty="0"/>
              <a:t>, Archives et culture, 2018, p. 134-135 (effets émergents).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14485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6432E4F-B5F4-4E65-ACEB-6ED59540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B) Contextes : classement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D688F72-22BE-44F4-AB4C-736D09B3C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Interdépendances</a:t>
            </a:r>
          </a:p>
          <a:p>
            <a:pPr lvl="1" eaLnBrk="1" hangingPunct="1"/>
            <a:r>
              <a:rPr lang="fr-FR" altLang="fr-FR" dirty="0"/>
              <a:t>Embouteillages, ghettos involontaires</a:t>
            </a:r>
          </a:p>
          <a:p>
            <a:pPr eaLnBrk="1" hangingPunct="1">
              <a:buFontTx/>
              <a:buNone/>
            </a:pPr>
            <a:endParaRPr lang="fr-FR" altLang="fr-FR" dirty="0"/>
          </a:p>
          <a:p>
            <a:pPr eaLnBrk="1" hangingPunct="1"/>
            <a:r>
              <a:rPr lang="fr-FR" altLang="fr-FR" u="sng" dirty="0"/>
              <a:t>Systèmes de rôles</a:t>
            </a:r>
          </a:p>
          <a:p>
            <a:pPr lvl="1" eaLnBrk="1" hangingPunct="1"/>
            <a:r>
              <a:rPr lang="fr-FR" altLang="fr-FR" dirty="0"/>
              <a:t>Merton, Coleman, Crozier</a:t>
            </a:r>
          </a:p>
          <a:p>
            <a:pPr eaLnBrk="1" hangingPunct="1">
              <a:buFontTx/>
              <a:buNone/>
            </a:pPr>
            <a:endParaRPr lang="fr-FR" altLang="fr-FR" dirty="0"/>
          </a:p>
          <a:p>
            <a:pPr eaLnBrk="1" hangingPunct="1"/>
            <a:r>
              <a:rPr lang="fr-FR" altLang="fr-FR" u="sng" dirty="0"/>
              <a:t>Changements</a:t>
            </a:r>
            <a:r>
              <a:rPr lang="fr-FR" altLang="fr-FR" dirty="0"/>
              <a:t> </a:t>
            </a:r>
          </a:p>
          <a:p>
            <a:pPr lvl="1" eaLnBrk="1" hangingPunct="1"/>
            <a:r>
              <a:rPr lang="fr-FR" altLang="fr-FR" dirty="0"/>
              <a:t>Exemples qui suivent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819EC70-4AFD-4CD9-B5EE-0702F609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Contextes : exemples de changement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99D1972-A191-4FA9-A041-895034003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/>
            <a:endParaRPr lang="fr-FR" altLang="fr-FR" dirty="0"/>
          </a:p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Diffusion d’une innovation (Coleman, Katz et Menzel)</a:t>
            </a:r>
          </a:p>
          <a:p>
            <a:pPr eaLnBrk="1" hangingPunct="1">
              <a:buFontTx/>
              <a:buNone/>
            </a:pP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  <a:p>
            <a:pPr eaLnBrk="1" hangingPunct="1"/>
            <a:r>
              <a:rPr lang="fr-FR" altLang="fr-FR" dirty="0"/>
              <a:t>Violence dans un mouvement social (Oberschall)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5A45100-2EE1-4174-9FD1-29216A895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318053"/>
            <a:ext cx="11237843" cy="108667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dirty="0"/>
              <a:t>ŒUVRE sur les grands thèmes en sociologie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45DCF7F-1298-4C9A-882E-5B5E4FFC7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3338" y="1143001"/>
            <a:ext cx="5343945" cy="49831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fr-FR" altLang="fr-FR" dirty="0"/>
          </a:p>
          <a:p>
            <a:pPr eaLnBrk="1" hangingPunct="1"/>
            <a:r>
              <a:rPr lang="fr-FR" altLang="fr-FR" dirty="0"/>
              <a:t>NS : </a:t>
            </a:r>
            <a:r>
              <a:rPr lang="fr-FR" altLang="fr-FR" i="1" dirty="0"/>
              <a:t>Notion de structure, </a:t>
            </a:r>
            <a:r>
              <a:rPr lang="fr-FR" altLang="fr-FR" dirty="0"/>
              <a:t>1968</a:t>
            </a:r>
          </a:p>
          <a:p>
            <a:pPr eaLnBrk="1" hangingPunct="1"/>
            <a:r>
              <a:rPr lang="fr-FR" altLang="fr-FR" dirty="0"/>
              <a:t>CrS : </a:t>
            </a:r>
            <a:r>
              <a:rPr lang="fr-FR" altLang="fr-FR" i="1" dirty="0"/>
              <a:t>Crise de la sociologie, </a:t>
            </a:r>
            <a:r>
              <a:rPr lang="fr-FR" altLang="fr-FR" dirty="0"/>
              <a:t>1971</a:t>
            </a:r>
          </a:p>
          <a:p>
            <a:pPr eaLnBrk="1" hangingPunct="1"/>
            <a:r>
              <a:rPr lang="fr-FR" altLang="fr-FR" dirty="0"/>
              <a:t>IC : </a:t>
            </a:r>
            <a:r>
              <a:rPr lang="fr-FR" altLang="fr-FR" i="1" dirty="0"/>
              <a:t>Inégalité des chances, </a:t>
            </a:r>
            <a:r>
              <a:rPr lang="fr-FR" altLang="fr-FR" dirty="0"/>
              <a:t>1973</a:t>
            </a:r>
          </a:p>
          <a:p>
            <a:pPr eaLnBrk="1" hangingPunct="1"/>
            <a:r>
              <a:rPr lang="fr-FR" altLang="fr-FR" dirty="0"/>
              <a:t>EP : </a:t>
            </a:r>
            <a:r>
              <a:rPr lang="fr-FR" altLang="fr-FR" i="1" dirty="0"/>
              <a:t>Effets pervers, </a:t>
            </a:r>
            <a:r>
              <a:rPr lang="fr-FR" altLang="fr-FR" dirty="0"/>
              <a:t>1977</a:t>
            </a:r>
          </a:p>
          <a:p>
            <a:pPr eaLnBrk="1" hangingPunct="1"/>
            <a:r>
              <a:rPr lang="fr-FR" altLang="fr-FR" dirty="0"/>
              <a:t>LS : </a:t>
            </a:r>
            <a:r>
              <a:rPr lang="fr-FR" altLang="fr-FR" i="1" dirty="0"/>
              <a:t>Logique du social, </a:t>
            </a:r>
            <a:r>
              <a:rPr lang="fr-FR" altLang="fr-FR" dirty="0"/>
              <a:t>1979</a:t>
            </a:r>
          </a:p>
          <a:p>
            <a:pPr eaLnBrk="1" hangingPunct="1"/>
            <a:r>
              <a:rPr lang="fr-FR" altLang="fr-FR" dirty="0"/>
              <a:t>DC : </a:t>
            </a:r>
            <a:r>
              <a:rPr lang="fr-FR" altLang="fr-FR" i="1" dirty="0"/>
              <a:t>Dictionnaire critique, </a:t>
            </a:r>
            <a:r>
              <a:rPr lang="fr-FR" altLang="fr-FR" dirty="0"/>
              <a:t>1982</a:t>
            </a:r>
          </a:p>
          <a:p>
            <a:pPr eaLnBrk="1" hangingPunct="1"/>
            <a:r>
              <a:rPr lang="fr-FR" altLang="fr-FR" dirty="0"/>
              <a:t>PD : </a:t>
            </a:r>
            <a:r>
              <a:rPr lang="fr-FR" altLang="fr-FR" i="1" dirty="0"/>
              <a:t>Place du désordre, </a:t>
            </a:r>
            <a:r>
              <a:rPr lang="fr-FR" altLang="fr-FR" dirty="0"/>
              <a:t>1984</a:t>
            </a:r>
          </a:p>
          <a:p>
            <a:pPr eaLnBrk="1" hangingPunct="1"/>
            <a:r>
              <a:rPr lang="fr-FR" altLang="fr-FR" dirty="0"/>
              <a:t>ID : </a:t>
            </a:r>
            <a:r>
              <a:rPr lang="fr-FR" altLang="fr-FR" i="1" dirty="0"/>
              <a:t>Idéologie, </a:t>
            </a:r>
            <a:r>
              <a:rPr lang="fr-FR" altLang="fr-FR" dirty="0"/>
              <a:t>1986</a:t>
            </a:r>
          </a:p>
          <a:p>
            <a:pPr eaLnBrk="1" hangingPunct="1"/>
            <a:r>
              <a:rPr lang="fr-FR" altLang="fr-FR" dirty="0"/>
              <a:t>AP : </a:t>
            </a:r>
            <a:r>
              <a:rPr lang="fr-FR" altLang="fr-FR" i="1" dirty="0"/>
              <a:t>Art de se persuader, </a:t>
            </a:r>
            <a:r>
              <a:rPr lang="fr-FR" altLang="fr-FR" dirty="0"/>
              <a:t>1990</a:t>
            </a:r>
          </a:p>
          <a:p>
            <a:pPr eaLnBrk="1" hangingPunct="1"/>
            <a:r>
              <a:rPr lang="fr-FR" altLang="fr-FR" dirty="0"/>
              <a:t>TS : </a:t>
            </a:r>
            <a:r>
              <a:rPr lang="fr-FR" altLang="fr-FR" i="1" dirty="0"/>
              <a:t>Traité de sociologie, </a:t>
            </a:r>
            <a:r>
              <a:rPr lang="fr-FR" altLang="fr-FR" dirty="0"/>
              <a:t>1992</a:t>
            </a:r>
          </a:p>
        </p:txBody>
      </p:sp>
      <p:sp>
        <p:nvSpPr>
          <p:cNvPr id="13316" name="Espace réservé du contenu 4">
            <a:extLst>
              <a:ext uri="{FF2B5EF4-FFF2-40B4-BE49-F238E27FC236}">
                <a16:creationId xmlns:a16="http://schemas.microsoft.com/office/drawing/2014/main" id="{10F71D12-92EB-4C3F-9BBD-545B21B27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143001"/>
            <a:ext cx="5628860" cy="4983163"/>
          </a:xfrm>
        </p:spPr>
        <p:txBody>
          <a:bodyPr>
            <a:normAutofit fontScale="92500" lnSpcReduction="10000"/>
          </a:bodyPr>
          <a:lstStyle/>
          <a:p>
            <a:endParaRPr lang="fr-FR" altLang="fr-FR" dirty="0"/>
          </a:p>
          <a:p>
            <a:r>
              <a:rPr lang="fr-FR" altLang="fr-FR" dirty="0"/>
              <a:t>JV : </a:t>
            </a:r>
            <a:r>
              <a:rPr lang="fr-FR" altLang="fr-FR" i="1" dirty="0"/>
              <a:t>Le juste et le vrai, </a:t>
            </a:r>
            <a:r>
              <a:rPr lang="fr-FR" altLang="fr-FR" dirty="0"/>
              <a:t>1995</a:t>
            </a:r>
          </a:p>
          <a:p>
            <a:r>
              <a:rPr lang="fr-FR" altLang="fr-FR" dirty="0"/>
              <a:t>DS : </a:t>
            </a:r>
            <a:r>
              <a:rPr lang="fr-FR" altLang="fr-FR" i="1" dirty="0"/>
              <a:t>Devenir sociologue, </a:t>
            </a:r>
            <a:r>
              <a:rPr lang="fr-FR" altLang="fr-FR" dirty="0"/>
              <a:t>1996</a:t>
            </a:r>
          </a:p>
          <a:p>
            <a:r>
              <a:rPr lang="fr-FR" altLang="fr-FR" dirty="0"/>
              <a:t>SV : </a:t>
            </a:r>
            <a:r>
              <a:rPr lang="fr-FR" altLang="fr-FR" i="1" dirty="0"/>
              <a:t>Le sens des valeurs, </a:t>
            </a:r>
            <a:r>
              <a:rPr lang="fr-FR" altLang="fr-FR" dirty="0"/>
              <a:t>1999</a:t>
            </a:r>
          </a:p>
          <a:p>
            <a:r>
              <a:rPr lang="fr-FR" altLang="fr-FR" dirty="0"/>
              <a:t>SC : </a:t>
            </a:r>
            <a:r>
              <a:rPr lang="fr-FR" altLang="fr-FR" i="1" dirty="0"/>
              <a:t>Sociologues classiques, 1998-</a:t>
            </a:r>
            <a:r>
              <a:rPr lang="fr-FR" altLang="fr-FR" dirty="0"/>
              <a:t>2000</a:t>
            </a:r>
          </a:p>
          <a:p>
            <a:r>
              <a:rPr lang="fr-FR" altLang="fr-FR" dirty="0"/>
              <a:t>DM : </a:t>
            </a:r>
            <a:r>
              <a:rPr lang="fr-FR" altLang="fr-FR" i="1" dirty="0"/>
              <a:t>Déclin de la morale, </a:t>
            </a:r>
            <a:r>
              <a:rPr lang="fr-FR" altLang="fr-FR" dirty="0"/>
              <a:t>2002</a:t>
            </a:r>
          </a:p>
          <a:p>
            <a:r>
              <a:rPr lang="fr-FR" altLang="fr-FR" dirty="0"/>
              <a:t>MS : </a:t>
            </a:r>
            <a:r>
              <a:rPr lang="fr-FR" altLang="fr-FR" i="1" dirty="0"/>
              <a:t>Méthodes en sociologie,</a:t>
            </a:r>
            <a:r>
              <a:rPr lang="fr-FR" altLang="fr-FR" dirty="0"/>
              <a:t>2002</a:t>
            </a:r>
          </a:p>
          <a:p>
            <a:r>
              <a:rPr lang="fr-FR" altLang="fr-FR" dirty="0"/>
              <a:t>YS : </a:t>
            </a:r>
            <a:r>
              <a:rPr lang="fr-FR" altLang="fr-FR" i="1" dirty="0"/>
              <a:t>Y a-t-il encore une sociologie, </a:t>
            </a:r>
            <a:r>
              <a:rPr lang="fr-FR" altLang="fr-FR" dirty="0"/>
              <a:t>2003</a:t>
            </a:r>
          </a:p>
          <a:p>
            <a:r>
              <a:rPr lang="fr-FR" altLang="fr-FR" dirty="0"/>
              <a:t>RB : </a:t>
            </a:r>
            <a:r>
              <a:rPr lang="fr-FR" altLang="fr-FR" i="1" dirty="0"/>
              <a:t>Raisons, bonnes raisons, </a:t>
            </a:r>
            <a:r>
              <a:rPr lang="fr-FR" altLang="fr-FR" dirty="0"/>
              <a:t>2003</a:t>
            </a:r>
          </a:p>
          <a:p>
            <a:r>
              <a:rPr lang="fr-FR" altLang="fr-FR" dirty="0"/>
              <a:t>IL : </a:t>
            </a:r>
            <a:r>
              <a:rPr lang="fr-FR" altLang="fr-FR" i="1" dirty="0"/>
              <a:t>Intellectuels et libéralisme, </a:t>
            </a:r>
            <a:r>
              <a:rPr lang="fr-FR" altLang="fr-FR" dirty="0"/>
              <a:t>2004</a:t>
            </a:r>
          </a:p>
          <a:p>
            <a:r>
              <a:rPr lang="fr-FR" altLang="fr-FR" dirty="0"/>
              <a:t>TA : </a:t>
            </a:r>
            <a:r>
              <a:rPr lang="fr-FR" altLang="fr-FR" i="1" dirty="0"/>
              <a:t>Tocqueville aujourd’hui, </a:t>
            </a:r>
            <a:r>
              <a:rPr lang="fr-FR" altLang="fr-FR" dirty="0"/>
              <a:t>2005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1E74A79-2B54-42A7-9487-EEAA671F1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Diffusion d’une innovation : </a:t>
            </a:r>
            <a:r>
              <a:rPr lang="fr-FR" altLang="fr-FR" u="sng" dirty="0"/>
              <a:t>effets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0408BC43-BFC1-4616-BCC2-0BC6DB3F15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À l’hôpital</a:t>
            </a: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06CFA8D4-7308-4628-8C00-A29587F6A6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En cabinet</a:t>
            </a:r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1269" name="Line 6">
            <a:extLst>
              <a:ext uri="{FF2B5EF4-FFF2-40B4-BE49-F238E27FC236}">
                <a16:creationId xmlns:a16="http://schemas.microsoft.com/office/drawing/2014/main" id="{B45EC231-F288-48A3-A79C-DE6EE8713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92348" y="2636839"/>
            <a:ext cx="41965" cy="28812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1270" name="Line 7">
            <a:extLst>
              <a:ext uri="{FF2B5EF4-FFF2-40B4-BE49-F238E27FC236}">
                <a16:creationId xmlns:a16="http://schemas.microsoft.com/office/drawing/2014/main" id="{C6634B08-987D-4A8F-B0F5-984E713A14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65843" y="5499652"/>
            <a:ext cx="3233531" cy="184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1271" name="Line 8">
            <a:extLst>
              <a:ext uri="{FF2B5EF4-FFF2-40B4-BE49-F238E27FC236}">
                <a16:creationId xmlns:a16="http://schemas.microsoft.com/office/drawing/2014/main" id="{0AABA6D2-7B10-4AA5-BDC8-24DDECE0BC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6083" y="2636839"/>
            <a:ext cx="0" cy="288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1272" name="Line 9">
            <a:extLst>
              <a:ext uri="{FF2B5EF4-FFF2-40B4-BE49-F238E27FC236}">
                <a16:creationId xmlns:a16="http://schemas.microsoft.com/office/drawing/2014/main" id="{661BA5FA-2699-4EAF-8135-0D76FBBEB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6083" y="5518152"/>
            <a:ext cx="310149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1273" name="AutoShape 10">
            <a:extLst>
              <a:ext uri="{FF2B5EF4-FFF2-40B4-BE49-F238E27FC236}">
                <a16:creationId xmlns:a16="http://schemas.microsoft.com/office/drawing/2014/main" id="{98F56F91-9570-4810-800C-251E575CC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062" y="2636839"/>
            <a:ext cx="2461797" cy="244792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11274" name="AutoShape 11">
            <a:extLst>
              <a:ext uri="{FF2B5EF4-FFF2-40B4-BE49-F238E27FC236}">
                <a16:creationId xmlns:a16="http://schemas.microsoft.com/office/drawing/2014/main" id="{88A8F269-ED3F-4465-83A7-1691FF9AF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233" y="2852738"/>
            <a:ext cx="2581344" cy="2159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1B3FEDE-5425-4DD0-8A60-447FCAC22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Diffusion d’une innovation : </a:t>
            </a:r>
            <a:r>
              <a:rPr lang="fr-FR" altLang="fr-FR" u="sng" dirty="0"/>
              <a:t>contextes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E00C924-BC2B-4F35-BD6E-C2FA1671DB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À l’hôpital</a:t>
            </a:r>
          </a:p>
          <a:p>
            <a:pPr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Système de rôles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Hiérarchie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Spécialisation 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1ECB3504-608F-4B85-B627-B437BAD667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En cabinet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Interdépendance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Isolement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Concurrence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2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build="p"/>
      <p:bldP spid="1126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3074007-5106-41D7-9D8E-45E4E7EB4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Diffusion d’une innovation : </a:t>
            </a:r>
            <a:r>
              <a:rPr lang="fr-FR" altLang="fr-FR" u="sng" dirty="0"/>
              <a:t>raisons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37C4537-BBD0-4448-BE56-A77662B12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0201"/>
            <a:ext cx="5041900" cy="4525963"/>
          </a:xfrm>
        </p:spPr>
        <p:txBody>
          <a:bodyPr/>
          <a:lstStyle/>
          <a:p>
            <a:pPr eaLnBrk="1" hangingPunct="1">
              <a:defRPr/>
            </a:pPr>
            <a:endParaRPr lang="fr-FR" altLang="fr-FR" u="sng" dirty="0"/>
          </a:p>
          <a:p>
            <a:pPr eaLnBrk="1" hangingPunct="1">
              <a:defRPr/>
            </a:pPr>
            <a:r>
              <a:rPr lang="fr-FR" altLang="fr-FR" u="sng" dirty="0"/>
              <a:t>À l’hôpital</a:t>
            </a:r>
          </a:p>
          <a:p>
            <a:pPr eaLnBrk="1" hangingPunct="1">
              <a:defRPr/>
            </a:pPr>
            <a:endParaRPr lang="fr-FR" altLang="fr-FR" dirty="0"/>
          </a:p>
          <a:p>
            <a:pPr lvl="1" eaLnBrk="1" hangingPunct="1">
              <a:defRPr/>
            </a:pPr>
            <a:r>
              <a:rPr lang="fr-FR" altLang="fr-FR" dirty="0"/>
              <a:t>Attendre que le chef ou l’expert donne le feu vert</a:t>
            </a:r>
          </a:p>
          <a:p>
            <a:pPr marL="457200" lvl="1" indent="0">
              <a:buNone/>
              <a:defRPr/>
            </a:pPr>
            <a:endParaRPr lang="fr-FR" altLang="fr-FR" dirty="0"/>
          </a:p>
          <a:p>
            <a:pPr lvl="1" eaLnBrk="1" hangingPunct="1">
              <a:defRPr/>
            </a:pPr>
            <a:r>
              <a:rPr lang="fr-FR" altLang="fr-FR" dirty="0"/>
              <a:t>Se lancer tous dans la prescription dès que l’autorisation est donnée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64CCD2A1-8414-482B-8EAF-4F59C74EB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0100" y="1600201"/>
            <a:ext cx="5473700" cy="4525963"/>
          </a:xfrm>
        </p:spPr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En cabinet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Essayer tout de suite pour se faire une idée par soi-même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Évaluer au cas par cas les conséquences et prendre ses responsabilités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build="p"/>
      <p:bldP spid="1331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1">
            <a:extLst>
              <a:ext uri="{FF2B5EF4-FFF2-40B4-BE49-F238E27FC236}">
                <a16:creationId xmlns:a16="http://schemas.microsoft.com/office/drawing/2014/main" id="{DBD47E26-43DA-4DA8-852C-28C7D054F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Diffusion d’une innovation</a:t>
            </a:r>
          </a:p>
        </p:txBody>
      </p:sp>
      <p:graphicFrame>
        <p:nvGraphicFramePr>
          <p:cNvPr id="15411" name="Group 51">
            <a:extLst>
              <a:ext uri="{FF2B5EF4-FFF2-40B4-BE49-F238E27FC236}">
                <a16:creationId xmlns:a16="http://schemas.microsoft.com/office/drawing/2014/main" id="{F6A2B8DE-091A-4536-9FA9-2BF4312E5F1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09599" y="1600200"/>
          <a:ext cx="10972799" cy="4615070"/>
        </p:xfrm>
        <a:graphic>
          <a:graphicData uri="http://schemas.openxmlformats.org/drawingml/2006/table">
            <a:tbl>
              <a:tblPr/>
              <a:tblGrid>
                <a:gridCol w="2052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5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7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4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phénomène Social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effet émergent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actions individus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raisons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Contexte social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770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Diffusion d’une innovation / médicament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Courbe « en S 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Attendre le chef ou l’expert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Avoir plus de renseignement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Organisation (Hôpital)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260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Courbe «linéaire»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Essayer tout de suite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Devancer la concurrence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Marché (Cabinet)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3144B7C-5AFA-4C50-8AFB-CDBACEBBD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Violence d’un mouvement : </a:t>
            </a:r>
            <a:r>
              <a:rPr lang="fr-FR" altLang="fr-FR" u="sng" dirty="0"/>
              <a:t>effets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675B800-5AE0-4251-B227-CB1795B64C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73239"/>
            <a:ext cx="5181600" cy="4352925"/>
          </a:xfrm>
        </p:spPr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Dans le Sud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Pacifique et calme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Alors que la cause est en retard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31A9CDF1-709C-4E46-96F5-58FBD3AD7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73239"/>
            <a:ext cx="5181600" cy="4352925"/>
          </a:xfrm>
        </p:spPr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Dans le Nord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Escalade de la violence</a:t>
            </a:r>
          </a:p>
          <a:p>
            <a:pPr lvl="1" eaLnBrk="1" hangingPunct="1">
              <a:buFont typeface="Tahoma" panose="020B0604030504040204" pitchFamily="34" charset="0"/>
              <a:buNone/>
            </a:pPr>
            <a:endParaRPr lang="fr-FR" altLang="fr-FR" dirty="0"/>
          </a:p>
          <a:p>
            <a:pPr lvl="1" eaLnBrk="1" hangingPunct="1">
              <a:buFont typeface="Tahoma" panose="020B0604030504040204" pitchFamily="34" charset="0"/>
              <a:buNone/>
            </a:pPr>
            <a:endParaRPr lang="fr-FR" altLang="fr-FR" dirty="0"/>
          </a:p>
          <a:p>
            <a:pPr lvl="1" eaLnBrk="1" hangingPunct="1"/>
            <a:r>
              <a:rPr lang="fr-FR" altLang="fr-FR" dirty="0"/>
              <a:t>Alors que la cause est bien avancée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build="p"/>
      <p:bldP spid="2560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990D630-CD5B-43F1-9C06-9A7915F13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Violence d’un mouvement : </a:t>
            </a:r>
            <a:r>
              <a:rPr lang="fr-FR" altLang="fr-FR" u="sng" dirty="0"/>
              <a:t>contextes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80695513-5539-44BD-9842-5AD661E4A4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Dans le Sud</a:t>
            </a:r>
          </a:p>
          <a:p>
            <a:pPr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Sympathisants</a:t>
            </a:r>
          </a:p>
          <a:p>
            <a:pPr marL="457200" lvl="1" indent="0" eaLnBrk="1" hangingPunct="1">
              <a:buNone/>
            </a:pPr>
            <a:endParaRPr lang="fr-FR" altLang="fr-FR" dirty="0"/>
          </a:p>
          <a:p>
            <a:pPr lvl="1" eaLnBrk="1" hangingPunct="1"/>
            <a:r>
              <a:rPr lang="fr-FR" altLang="fr-FR" dirty="0"/>
              <a:t>Nombreux relais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Conscience du retard à rattraper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D75E2F1F-9CE6-47FF-BAA5-6CB2D4874C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Dans le Nord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Pouvoir central très sollicité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Opinion saturée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Dossier qui n’est plus prioritaire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7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7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 build="p"/>
      <p:bldP spid="2765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47FD09E-8A02-49D5-B050-E7A234446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Violence d’un mouvement : </a:t>
            </a:r>
            <a:r>
              <a:rPr lang="fr-FR" altLang="fr-FR" u="sng" dirty="0"/>
              <a:t>raisons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99DF3CC-F148-4428-A6F4-7B0D052D56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Dans le Sud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Concilier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Ne pas discréditer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Pour renforcer les soutiens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2E37A3D8-3A48-48BA-A080-B121E38130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fr-FR" altLang="fr-FR" u="sng" dirty="0"/>
          </a:p>
          <a:p>
            <a:pPr eaLnBrk="1" hangingPunct="1"/>
            <a:r>
              <a:rPr lang="fr-FR" altLang="fr-FR" u="sng" dirty="0"/>
              <a:t>Dans le Nord</a:t>
            </a:r>
          </a:p>
          <a:p>
            <a:pPr eaLnBrk="1" hangingPunct="1"/>
            <a:endParaRPr lang="fr-FR" altLang="fr-FR" u="sng" dirty="0"/>
          </a:p>
          <a:p>
            <a:pPr lvl="1" eaLnBrk="1" hangingPunct="1"/>
            <a:r>
              <a:rPr lang="fr-FR" altLang="fr-FR" dirty="0"/>
              <a:t>Provoquer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Sans craindre le conflit</a:t>
            </a:r>
          </a:p>
          <a:p>
            <a:pPr lvl="1" eaLnBrk="1" hangingPunct="1"/>
            <a:endParaRPr lang="fr-FR" altLang="fr-FR" dirty="0"/>
          </a:p>
          <a:p>
            <a:pPr lvl="1" eaLnBrk="1" hangingPunct="1"/>
            <a:r>
              <a:rPr lang="fr-FR" altLang="fr-FR" dirty="0"/>
              <a:t>Médiatiser et faire 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7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0" grpId="0" build="p"/>
      <p:bldP spid="29701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430F2BF-15AF-40FD-8F6F-94B6FFFFB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Violence d’un mouvement</a:t>
            </a:r>
          </a:p>
        </p:txBody>
      </p:sp>
      <p:graphicFrame>
        <p:nvGraphicFramePr>
          <p:cNvPr id="18471" name="Group 39">
            <a:extLst>
              <a:ext uri="{FF2B5EF4-FFF2-40B4-BE49-F238E27FC236}">
                <a16:creationId xmlns:a16="http://schemas.microsoft.com/office/drawing/2014/main" id="{3E4BAEB2-FBCE-46AC-910F-67B5797DFC2A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09600" y="1600201"/>
          <a:ext cx="10972800" cy="4860925"/>
        </p:xfrm>
        <a:graphic>
          <a:graphicData uri="http://schemas.openxmlformats.org/drawingml/2006/table">
            <a:tbl>
              <a:tblPr/>
              <a:tblGrid>
                <a:gridCol w="2451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6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2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9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63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phénomène Social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effet émergent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actions individus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raisons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Contexte social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55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Degré de violence d’un mouvement social : Noirs aux USA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Pacifique là où cause en retard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Coopération (Sud)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Ne pas discréditer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Nombre de relais et de soutiens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55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Escalade là où cause en avance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Conflit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(Nord)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Provoquer pour médiatiser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Pouvoir central et opinion saturée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B7409B7-EB77-4F68-AF61-399FBE2BB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u="sng" dirty="0"/>
              <a:t>Contextes</a:t>
            </a:r>
            <a:r>
              <a:rPr lang="fr-FR" altLang="fr-FR" dirty="0"/>
              <a:t> contrastés</a:t>
            </a:r>
          </a:p>
        </p:txBody>
      </p:sp>
      <p:graphicFrame>
        <p:nvGraphicFramePr>
          <p:cNvPr id="32794" name="Group 26">
            <a:extLst>
              <a:ext uri="{FF2B5EF4-FFF2-40B4-BE49-F238E27FC236}">
                <a16:creationId xmlns:a16="http://schemas.microsoft.com/office/drawing/2014/main" id="{D9785F66-751D-4316-BEE0-031547B6DFB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62998704"/>
              </p:ext>
            </p:extLst>
          </p:nvPr>
        </p:nvGraphicFramePr>
        <p:xfrm>
          <a:off x="609599" y="1815547"/>
          <a:ext cx="10972799" cy="4309027"/>
        </p:xfrm>
        <a:graphic>
          <a:graphicData uri="http://schemas.openxmlformats.org/drawingml/2006/table">
            <a:tbl>
              <a:tblPr/>
              <a:tblGrid>
                <a:gridCol w="318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5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CONTEXTES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Diffusion d’une innovation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Organisation </a:t>
                      </a:r>
                      <a:r>
                        <a:rPr kumimoji="0" lang="fr-FR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ou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Marché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(Hôpital ou cabinets)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Violence d’un mouvement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Sympathies multiples </a:t>
                      </a:r>
                      <a:r>
                        <a:rPr kumimoji="0" lang="fr-FR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ou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Saturation centrale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(Sud ou Nord)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9420A2A-722F-43FE-A070-B75707E7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2099"/>
            <a:ext cx="10972800" cy="1165639"/>
          </a:xfrm>
        </p:spPr>
        <p:txBody>
          <a:bodyPr/>
          <a:lstStyle/>
          <a:p>
            <a:pPr algn="ctr" eaLnBrk="1" hangingPunct="1"/>
            <a:r>
              <a:rPr lang="fr-FR" altLang="fr-FR" u="sng" dirty="0"/>
              <a:t>Raisons</a:t>
            </a:r>
            <a:r>
              <a:rPr lang="fr-FR" altLang="fr-FR" dirty="0"/>
              <a:t> contextuelles</a:t>
            </a:r>
          </a:p>
        </p:txBody>
      </p:sp>
      <p:graphicFrame>
        <p:nvGraphicFramePr>
          <p:cNvPr id="31787" name="Group 43">
            <a:extLst>
              <a:ext uri="{FF2B5EF4-FFF2-40B4-BE49-F238E27FC236}">
                <a16:creationId xmlns:a16="http://schemas.microsoft.com/office/drawing/2014/main" id="{E8313466-3248-4CF7-B67A-BB3558F663C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909230"/>
              </p:ext>
            </p:extLst>
          </p:nvPr>
        </p:nvGraphicFramePr>
        <p:xfrm>
          <a:off x="609600" y="1815548"/>
          <a:ext cx="10972800" cy="4280453"/>
        </p:xfrm>
        <a:graphic>
          <a:graphicData uri="http://schemas.openxmlformats.org/drawingml/2006/table">
            <a:tbl>
              <a:tblPr/>
              <a:tblGrid>
                <a:gridCol w="3143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9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16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5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RAISONS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9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Diffusion d’une innovation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Attendre le chef </a:t>
                      </a:r>
                      <a:r>
                        <a:rPr kumimoji="0" lang="fr-FR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ou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devancer le concurrent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9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Violence d’un mouvement</a:t>
                      </a:r>
                    </a:p>
                  </a:txBody>
                  <a:tcPr marL="91439" marR="91439"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Ne pas discréditer la cause </a:t>
                      </a:r>
                      <a:r>
                        <a:rPr kumimoji="0" lang="fr-FR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ou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Provoquer pour médiatiser</a:t>
                      </a:r>
                    </a:p>
                  </a:txBody>
                  <a:tcPr marL="91439" marR="91439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>
            <a:extLst>
              <a:ext uri="{FF2B5EF4-FFF2-40B4-BE49-F238E27FC236}">
                <a16:creationId xmlns:a16="http://schemas.microsoft.com/office/drawing/2014/main" id="{95745456-5227-43BF-BA59-E7594B578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9" y="365125"/>
            <a:ext cx="10906539" cy="1198631"/>
          </a:xfrm>
        </p:spPr>
        <p:txBody>
          <a:bodyPr>
            <a:normAutofit/>
          </a:bodyPr>
          <a:lstStyle/>
          <a:p>
            <a:pPr algn="ctr"/>
            <a:r>
              <a:rPr lang="fr-FR" altLang="fr-FR" dirty="0"/>
              <a:t>Fin de l’ŒUVRE, axée sur la rationalité ordinaire</a:t>
            </a:r>
          </a:p>
        </p:txBody>
      </p:sp>
      <p:sp>
        <p:nvSpPr>
          <p:cNvPr id="23555" name="Espace réservé du contenu 2">
            <a:extLst>
              <a:ext uri="{FF2B5EF4-FFF2-40B4-BE49-F238E27FC236}">
                <a16:creationId xmlns:a16="http://schemas.microsoft.com/office/drawing/2014/main" id="{610F85BF-6C8C-4A65-BA95-06F043121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470992"/>
            <a:ext cx="10866782" cy="5021882"/>
          </a:xfrm>
        </p:spPr>
        <p:txBody>
          <a:bodyPr>
            <a:normAutofit/>
          </a:bodyPr>
          <a:lstStyle/>
          <a:p>
            <a:endParaRPr lang="fr-FR" altLang="fr-FR" dirty="0"/>
          </a:p>
          <a:p>
            <a:r>
              <a:rPr lang="fr-FR" altLang="fr-FR" dirty="0"/>
              <a:t>2003 : </a:t>
            </a:r>
            <a:r>
              <a:rPr lang="fr-FR" altLang="fr-FR" i="1" dirty="0"/>
              <a:t>Raison, bonnes raisons</a:t>
            </a:r>
            <a:r>
              <a:rPr lang="fr-FR" altLang="fr-FR" dirty="0"/>
              <a:t>, PUF</a:t>
            </a:r>
          </a:p>
          <a:p>
            <a:r>
              <a:rPr lang="fr-FR" altLang="fr-FR" dirty="0"/>
              <a:t>2007 : </a:t>
            </a:r>
            <a:r>
              <a:rPr lang="fr-FR" altLang="fr-FR" i="1" dirty="0"/>
              <a:t>Essais sur la théorie générale de la rationalité</a:t>
            </a:r>
            <a:r>
              <a:rPr lang="fr-FR" altLang="fr-FR" dirty="0"/>
              <a:t>, PUF, « Quadrige »</a:t>
            </a:r>
          </a:p>
          <a:p>
            <a:r>
              <a:rPr lang="fr-FR" altLang="fr-FR" dirty="0"/>
              <a:t>2008 : </a:t>
            </a:r>
            <a:r>
              <a:rPr lang="fr-FR" altLang="fr-FR" i="1" dirty="0"/>
              <a:t>Refonder la démocratie, éloge du sens commun</a:t>
            </a:r>
            <a:r>
              <a:rPr lang="fr-FR" altLang="fr-FR" dirty="0"/>
              <a:t>, Odile Jacob</a:t>
            </a:r>
          </a:p>
          <a:p>
            <a:r>
              <a:rPr lang="fr-FR" altLang="fr-FR" dirty="0"/>
              <a:t>2008 : </a:t>
            </a:r>
            <a:r>
              <a:rPr lang="fr-FR" altLang="fr-FR" i="1" dirty="0"/>
              <a:t>Le relativisme</a:t>
            </a:r>
            <a:r>
              <a:rPr lang="fr-FR" altLang="fr-FR" dirty="0"/>
              <a:t>, PUF, « Que sais-je ? »</a:t>
            </a:r>
          </a:p>
          <a:p>
            <a:r>
              <a:rPr lang="fr-FR" altLang="fr-FR" dirty="0"/>
              <a:t>2009 : </a:t>
            </a:r>
            <a:r>
              <a:rPr lang="fr-FR" altLang="fr-FR" i="1" dirty="0"/>
              <a:t>La rationalité</a:t>
            </a:r>
            <a:r>
              <a:rPr lang="fr-FR" altLang="fr-FR" dirty="0"/>
              <a:t>, PUF, « Que sais-je ? »</a:t>
            </a:r>
          </a:p>
          <a:p>
            <a:r>
              <a:rPr lang="fr-FR" altLang="fr-FR" dirty="0"/>
              <a:t>2010 : </a:t>
            </a:r>
            <a:r>
              <a:rPr lang="fr-FR" altLang="fr-FR" i="1" dirty="0"/>
              <a:t>La sociologie comme science</a:t>
            </a:r>
            <a:r>
              <a:rPr lang="fr-FR" altLang="fr-FR" dirty="0"/>
              <a:t>, La Découverte, « Repère »</a:t>
            </a:r>
          </a:p>
          <a:p>
            <a:r>
              <a:rPr lang="fr-FR" altLang="fr-FR" dirty="0"/>
              <a:t>2012 : </a:t>
            </a:r>
            <a:r>
              <a:rPr lang="fr-FR" altLang="fr-FR" i="1" dirty="0"/>
              <a:t>Croire et savoir</a:t>
            </a:r>
            <a:r>
              <a:rPr lang="fr-FR" altLang="fr-FR" dirty="0"/>
              <a:t>, PUF, « Quadrige »</a:t>
            </a:r>
          </a:p>
          <a:p>
            <a:r>
              <a:rPr lang="fr-FR" altLang="fr-FR" dirty="0"/>
              <a:t>2013 : </a:t>
            </a:r>
            <a:r>
              <a:rPr lang="fr-FR" altLang="fr-FR" i="1" dirty="0"/>
              <a:t>Le rouet de Montaigne</a:t>
            </a:r>
            <a:r>
              <a:rPr lang="fr-FR" altLang="fr-FR" dirty="0"/>
              <a:t>, Hermann</a:t>
            </a:r>
          </a:p>
          <a:p>
            <a:pPr lvl="1"/>
            <a:endParaRPr lang="fr-FR" altLang="fr-F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E9823-1A03-4E56-A4ED-09CBE9DB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076"/>
            <a:ext cx="10515600" cy="1092613"/>
          </a:xfrm>
        </p:spPr>
        <p:txBody>
          <a:bodyPr/>
          <a:lstStyle/>
          <a:p>
            <a:pPr algn="ctr"/>
            <a:r>
              <a:rPr lang="fr-FR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EC166F-0FF9-4C53-B3B4-A46F9737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650"/>
            <a:ext cx="10515600" cy="4483375"/>
          </a:xfrm>
        </p:spPr>
        <p:txBody>
          <a:bodyPr>
            <a:normAutofit/>
          </a:bodyPr>
          <a:lstStyle/>
          <a:p>
            <a:r>
              <a:rPr lang="fr-FR" dirty="0"/>
              <a:t>Coleman, Katz ans Menzel, </a:t>
            </a:r>
            <a:r>
              <a:rPr lang="fr-FR" i="1" dirty="0"/>
              <a:t>Medical Innovation. A Diffusion Study</a:t>
            </a:r>
            <a:r>
              <a:rPr lang="fr-FR" dirty="0"/>
              <a:t>, NY, Bobbs-Merril, 1966 (diffusion d’une innovation).</a:t>
            </a:r>
          </a:p>
          <a:p>
            <a:r>
              <a:rPr lang="fr-FR" dirty="0"/>
              <a:t>Oberschall, </a:t>
            </a:r>
            <a:r>
              <a:rPr lang="fr-FR" i="1" dirty="0"/>
              <a:t>Social Conflicts and Social Movements</a:t>
            </a:r>
            <a:r>
              <a:rPr lang="fr-FR" dirty="0"/>
              <a:t>, Englewood Cliffs, Prentice-Hall, 1973 (violence de mouvements sociaux).</a:t>
            </a:r>
          </a:p>
          <a:p>
            <a:r>
              <a:rPr lang="fr-FR" dirty="0"/>
              <a:t>Boudon et Fillieule, </a:t>
            </a:r>
            <a:r>
              <a:rPr lang="fr-FR" i="1" dirty="0"/>
              <a:t>Les méthodes en sociologie</a:t>
            </a:r>
            <a:r>
              <a:rPr lang="fr-FR" dirty="0"/>
              <a:t>, PUF, « Que sais-je? », 2002, chapitre II (individualisme méthodologique).</a:t>
            </a:r>
          </a:p>
          <a:p>
            <a:r>
              <a:rPr lang="fr-FR" dirty="0"/>
              <a:t>Morin, </a:t>
            </a:r>
            <a:r>
              <a:rPr lang="fr-FR" i="1" dirty="0"/>
              <a:t>Boudon un sociologue classique</a:t>
            </a:r>
            <a:r>
              <a:rPr lang="fr-FR" dirty="0"/>
              <a:t>, L’Harmattan, « Théorie sociale contemporaine », 2020, Partie III (méthode) ; </a:t>
            </a:r>
            <a:r>
              <a:rPr lang="fr-FR" i="1" dirty="0"/>
              <a:t>La sociologie</a:t>
            </a:r>
            <a:r>
              <a:rPr lang="fr-FR" dirty="0"/>
              <a:t>, Archives et culture, 2018, p. 110-111 (diffusion du médicament), p. 124-125 (mouvements sociaux).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10133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CE8327-DEFA-48DE-AC12-B2FB59B8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Ni sous-estimation des raisons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6139D36-DA59-44E6-9A16-7E0661CA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Dérive du naturalisme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5364" name="Oval 4">
            <a:extLst>
              <a:ext uri="{FF2B5EF4-FFF2-40B4-BE49-F238E27FC236}">
                <a16:creationId xmlns:a16="http://schemas.microsoft.com/office/drawing/2014/main" id="{63FD71E5-A0B8-4FDE-BBA9-C87B2886C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2349500"/>
            <a:ext cx="5111750" cy="3816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62A3CC1B-962D-4643-8432-828D345EF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8214" y="4149725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A82F6C4-8ABD-48B4-AFE8-5EE27C5D2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924175"/>
            <a:ext cx="15843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6BE1FA95-B739-40CE-BACD-2355E432B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4581525"/>
            <a:ext cx="187325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phénomène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(S)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463D7AD3-9D76-43DD-8A19-1498DF32A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133600"/>
            <a:ext cx="165576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33EF48E2-7A47-48DB-9128-7CA74B7A2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852738"/>
            <a:ext cx="17287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D76358D4-6CD6-46E6-B88E-8B09EEF03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26" y="4508500"/>
            <a:ext cx="180022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Contexte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(C)</a:t>
            </a:r>
          </a:p>
        </p:txBody>
      </p:sp>
      <p:sp>
        <p:nvSpPr>
          <p:cNvPr id="15371" name="Line 13">
            <a:extLst>
              <a:ext uri="{FF2B5EF4-FFF2-40B4-BE49-F238E27FC236}">
                <a16:creationId xmlns:a16="http://schemas.microsoft.com/office/drawing/2014/main" id="{E5846002-35B5-4D9A-BABD-94C9D825E9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525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2" name="Line 14">
            <a:extLst>
              <a:ext uri="{FF2B5EF4-FFF2-40B4-BE49-F238E27FC236}">
                <a16:creationId xmlns:a16="http://schemas.microsoft.com/office/drawing/2014/main" id="{8DD8750D-56F1-44A0-AA10-A6EA1418DF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56540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3" name="Line 15">
            <a:extLst>
              <a:ext uri="{FF2B5EF4-FFF2-40B4-BE49-F238E27FC236}">
                <a16:creationId xmlns:a16="http://schemas.microsoft.com/office/drawing/2014/main" id="{628B8AAD-DA46-4895-A74C-34D6D269F5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0" y="2420938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4" name="Line 16">
            <a:extLst>
              <a:ext uri="{FF2B5EF4-FFF2-40B4-BE49-F238E27FC236}">
                <a16:creationId xmlns:a16="http://schemas.microsoft.com/office/drawing/2014/main" id="{F156B249-210C-4DE2-AA43-546E9DB3D72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5" name="Line 17">
            <a:extLst>
              <a:ext uri="{FF2B5EF4-FFF2-40B4-BE49-F238E27FC236}">
                <a16:creationId xmlns:a16="http://schemas.microsoft.com/office/drawing/2014/main" id="{3DF65734-A373-4BD8-99E1-C19CADE3FF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276476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6" name="Line 18">
            <a:extLst>
              <a:ext uri="{FF2B5EF4-FFF2-40B4-BE49-F238E27FC236}">
                <a16:creationId xmlns:a16="http://schemas.microsoft.com/office/drawing/2014/main" id="{59008BC4-97D2-4B28-ACAD-734829D1F0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205038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7" name="Line 19">
            <a:extLst>
              <a:ext uri="{FF2B5EF4-FFF2-40B4-BE49-F238E27FC236}">
                <a16:creationId xmlns:a16="http://schemas.microsoft.com/office/drawing/2014/main" id="{76153B62-9607-43EE-BA91-C85C54FC0F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133600"/>
            <a:ext cx="24479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8" name="Line 20">
            <a:extLst>
              <a:ext uri="{FF2B5EF4-FFF2-40B4-BE49-F238E27FC236}">
                <a16:creationId xmlns:a16="http://schemas.microsoft.com/office/drawing/2014/main" id="{B3349B62-BC94-486B-9C8C-0C33815CF0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8" y="2205039"/>
            <a:ext cx="10795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79" name="Line 21">
            <a:extLst>
              <a:ext uri="{FF2B5EF4-FFF2-40B4-BE49-F238E27FC236}">
                <a16:creationId xmlns:a16="http://schemas.microsoft.com/office/drawing/2014/main" id="{3CB06ABB-4B81-4902-AD5A-5E22BE4126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636839"/>
            <a:ext cx="19446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0" name="Line 22">
            <a:extLst>
              <a:ext uri="{FF2B5EF4-FFF2-40B4-BE49-F238E27FC236}">
                <a16:creationId xmlns:a16="http://schemas.microsoft.com/office/drawing/2014/main" id="{8C3020FE-C095-4A5B-B8DE-9F4A2F9DC1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2492375"/>
            <a:ext cx="2232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1" name="Line 23">
            <a:extLst>
              <a:ext uri="{FF2B5EF4-FFF2-40B4-BE49-F238E27FC236}">
                <a16:creationId xmlns:a16="http://schemas.microsoft.com/office/drawing/2014/main" id="{D50A38BD-B6E6-4B5A-B457-862276D048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7214" y="2924176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2" name="Line 24">
            <a:extLst>
              <a:ext uri="{FF2B5EF4-FFF2-40B4-BE49-F238E27FC236}">
                <a16:creationId xmlns:a16="http://schemas.microsoft.com/office/drawing/2014/main" id="{E6783AEA-ACE1-495B-AB0D-C7374AA052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4" y="2781301"/>
            <a:ext cx="12969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3" name="Line 25">
            <a:extLst>
              <a:ext uri="{FF2B5EF4-FFF2-40B4-BE49-F238E27FC236}">
                <a16:creationId xmlns:a16="http://schemas.microsoft.com/office/drawing/2014/main" id="{F59D5873-0070-4EB5-A5D8-6508F83863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349501"/>
            <a:ext cx="19446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4" name="Line 26">
            <a:extLst>
              <a:ext uri="{FF2B5EF4-FFF2-40B4-BE49-F238E27FC236}">
                <a16:creationId xmlns:a16="http://schemas.microsoft.com/office/drawing/2014/main" id="{5FB06FD1-6AD3-4611-B918-CA17C94EDF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8" y="249237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5" name="Line 27">
            <a:extLst>
              <a:ext uri="{FF2B5EF4-FFF2-40B4-BE49-F238E27FC236}">
                <a16:creationId xmlns:a16="http://schemas.microsoft.com/office/drawing/2014/main" id="{EA15DD5D-BF10-4C61-A43B-BB31428FA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3614" y="2133601"/>
            <a:ext cx="20161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5386" name="Line 28">
            <a:extLst>
              <a:ext uri="{FF2B5EF4-FFF2-40B4-BE49-F238E27FC236}">
                <a16:creationId xmlns:a16="http://schemas.microsoft.com/office/drawing/2014/main" id="{CA11B2A1-1D52-4098-9088-ED7587E652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2349501"/>
            <a:ext cx="15843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2317" name="AutoShape 29">
            <a:extLst>
              <a:ext uri="{FF2B5EF4-FFF2-40B4-BE49-F238E27FC236}">
                <a16:creationId xmlns:a16="http://schemas.microsoft.com/office/drawing/2014/main" id="{CFACEA5F-B1E3-4F30-9D33-5A054D6CD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797426"/>
            <a:ext cx="3600450" cy="485775"/>
          </a:xfrm>
          <a:prstGeom prst="leftArrow">
            <a:avLst>
              <a:gd name="adj1" fmla="val 50000"/>
              <a:gd name="adj2" fmla="val 18529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E627423-8A29-4938-A39F-47AA7711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Ni surestimation des raisons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340CE56-FD2E-4542-9F15-2C08908F2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u="sng" dirty="0"/>
              <a:t>Dérive du constructivisme</a:t>
            </a:r>
            <a:endParaRPr lang="fr-FR" altLang="fr-FR" dirty="0"/>
          </a:p>
          <a:p>
            <a:pPr eaLnBrk="1" hangingPunct="1">
              <a:buFontTx/>
              <a:buNone/>
            </a:pPr>
            <a:endParaRPr lang="fr-FR" altLang="fr-FR" dirty="0"/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52080B5E-8549-479C-826F-1EB391116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75" y="2349500"/>
            <a:ext cx="5111750" cy="3816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Tahoma" panose="020B0604030504040204" pitchFamily="34" charset="0"/>
            </a:endParaRP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CC595184-2273-401F-BFE3-B72261217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8214" y="4149725"/>
            <a:ext cx="8135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E2863804-8EEC-4F49-B0EB-954F16D71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51" y="2924175"/>
            <a:ext cx="15843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BDF6042-E640-4887-A7F2-94FAA8AEC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6988" y="4581525"/>
            <a:ext cx="187325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phénomène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Social (S)</a:t>
            </a:r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F2B9310A-21EE-42EB-A919-0EDA18BD0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9738" y="2133600"/>
            <a:ext cx="165576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4CF6F299-DBED-469C-AF42-AAA021F97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25" y="2852738"/>
            <a:ext cx="172878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raisons (r)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E2220243-DE70-46D4-AD46-B51DCB536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026" y="4508500"/>
            <a:ext cx="18002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16395" name="Line 13">
            <a:extLst>
              <a:ext uri="{FF2B5EF4-FFF2-40B4-BE49-F238E27FC236}">
                <a16:creationId xmlns:a16="http://schemas.microsoft.com/office/drawing/2014/main" id="{020CC7D8-56F2-4441-B8FD-69C6191C71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248525" y="2708275"/>
            <a:ext cx="64770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6" name="Line 14">
            <a:extLst>
              <a:ext uri="{FF2B5EF4-FFF2-40B4-BE49-F238E27FC236}">
                <a16:creationId xmlns:a16="http://schemas.microsoft.com/office/drawing/2014/main" id="{AF24527A-EEB8-4928-9B6B-E96772AC9D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56540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7" name="Line 15">
            <a:extLst>
              <a:ext uri="{FF2B5EF4-FFF2-40B4-BE49-F238E27FC236}">
                <a16:creationId xmlns:a16="http://schemas.microsoft.com/office/drawing/2014/main" id="{EDA34CC7-07D0-4C3F-856A-A0EC46D8219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0" y="2420938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8" name="Line 16">
            <a:extLst>
              <a:ext uri="{FF2B5EF4-FFF2-40B4-BE49-F238E27FC236}">
                <a16:creationId xmlns:a16="http://schemas.microsoft.com/office/drawing/2014/main" id="{3A7E9F39-1A09-4D19-9EE9-8042D722B69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349500"/>
            <a:ext cx="13684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399" name="Line 17">
            <a:extLst>
              <a:ext uri="{FF2B5EF4-FFF2-40B4-BE49-F238E27FC236}">
                <a16:creationId xmlns:a16="http://schemas.microsoft.com/office/drawing/2014/main" id="{FEAE1443-7739-4A77-848F-13D0AE4B05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75501" y="2276476"/>
            <a:ext cx="18002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0" name="Line 18">
            <a:extLst>
              <a:ext uri="{FF2B5EF4-FFF2-40B4-BE49-F238E27FC236}">
                <a16:creationId xmlns:a16="http://schemas.microsoft.com/office/drawing/2014/main" id="{74620B93-53FD-4ADE-9808-CE93F33C55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205038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1" name="Line 19">
            <a:extLst>
              <a:ext uri="{FF2B5EF4-FFF2-40B4-BE49-F238E27FC236}">
                <a16:creationId xmlns:a16="http://schemas.microsoft.com/office/drawing/2014/main" id="{FC8AE647-D83A-45C7-9692-01EA1CA228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4" y="2133600"/>
            <a:ext cx="24479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2" name="Line 20">
            <a:extLst>
              <a:ext uri="{FF2B5EF4-FFF2-40B4-BE49-F238E27FC236}">
                <a16:creationId xmlns:a16="http://schemas.microsoft.com/office/drawing/2014/main" id="{E22A26BC-18A5-4D3C-90F2-3C38674EFD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8" y="2205039"/>
            <a:ext cx="10795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3" name="Line 21">
            <a:extLst>
              <a:ext uri="{FF2B5EF4-FFF2-40B4-BE49-F238E27FC236}">
                <a16:creationId xmlns:a16="http://schemas.microsoft.com/office/drawing/2014/main" id="{8A47162C-E647-44A7-A19F-818A02C5AB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636839"/>
            <a:ext cx="194468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4" name="Line 22">
            <a:extLst>
              <a:ext uri="{FF2B5EF4-FFF2-40B4-BE49-F238E27FC236}">
                <a16:creationId xmlns:a16="http://schemas.microsoft.com/office/drawing/2014/main" id="{89B8A621-6B2E-426B-9EBF-F73B3D964D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87714" y="2492375"/>
            <a:ext cx="22320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5" name="Line 23">
            <a:extLst>
              <a:ext uri="{FF2B5EF4-FFF2-40B4-BE49-F238E27FC236}">
                <a16:creationId xmlns:a16="http://schemas.microsoft.com/office/drawing/2014/main" id="{76C734C2-F95D-4623-ABAC-809D3399DC0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67214" y="2924176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6" name="Line 24">
            <a:extLst>
              <a:ext uri="{FF2B5EF4-FFF2-40B4-BE49-F238E27FC236}">
                <a16:creationId xmlns:a16="http://schemas.microsoft.com/office/drawing/2014/main" id="{3A0426D7-5F02-486C-BA5C-CFA8930A32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4" y="2781301"/>
            <a:ext cx="12969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7" name="Line 25">
            <a:extLst>
              <a:ext uri="{FF2B5EF4-FFF2-40B4-BE49-F238E27FC236}">
                <a16:creationId xmlns:a16="http://schemas.microsoft.com/office/drawing/2014/main" id="{3AC690B5-E3CD-4D25-A3D2-7B7B5F50A5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75050" y="2349501"/>
            <a:ext cx="1944688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8" name="Line 26">
            <a:extLst>
              <a:ext uri="{FF2B5EF4-FFF2-40B4-BE49-F238E27FC236}">
                <a16:creationId xmlns:a16="http://schemas.microsoft.com/office/drawing/2014/main" id="{7309DB78-238A-428B-AAE8-9BB643E2F4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8" y="249237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09" name="Line 27">
            <a:extLst>
              <a:ext uri="{FF2B5EF4-FFF2-40B4-BE49-F238E27FC236}">
                <a16:creationId xmlns:a16="http://schemas.microsoft.com/office/drawing/2014/main" id="{E853D7D9-22F8-4B5D-B42F-171EA2A5C9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3614" y="2133601"/>
            <a:ext cx="2016125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6410" name="Line 28">
            <a:extLst>
              <a:ext uri="{FF2B5EF4-FFF2-40B4-BE49-F238E27FC236}">
                <a16:creationId xmlns:a16="http://schemas.microsoft.com/office/drawing/2014/main" id="{EC5C464B-A4A2-49B4-A948-AE6175132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35414" y="2349501"/>
            <a:ext cx="15843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13341" name="AutoShape 29">
            <a:extLst>
              <a:ext uri="{FF2B5EF4-FFF2-40B4-BE49-F238E27FC236}">
                <a16:creationId xmlns:a16="http://schemas.microsoft.com/office/drawing/2014/main" id="{3DABE03D-6334-474C-B00B-673F918A8B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6378" y="3836779"/>
            <a:ext cx="4850849" cy="178911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3085 w 21600"/>
              <a:gd name="T25" fmla="*/ 12343 h 21600"/>
              <a:gd name="T26" fmla="*/ 18514 w 21600"/>
              <a:gd name="T27" fmla="*/ 185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ABC88B-724A-4784-AFF3-BF30BA14F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365" y="1122363"/>
            <a:ext cx="10800522" cy="2387600"/>
          </a:xfrm>
        </p:spPr>
        <p:txBody>
          <a:bodyPr/>
          <a:lstStyle/>
          <a:p>
            <a:pPr eaLnBrk="1" hangingPunct="1"/>
            <a:r>
              <a:rPr lang="fr-FR" altLang="fr-FR" dirty="0"/>
              <a:t>3) Vers un modèle ajusté des comportements humains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8BDAD4-0FC3-4A28-96EA-A3EB2A3C00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11450" y="3600450"/>
            <a:ext cx="6769100" cy="203835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7A5DFD-76C3-4214-AA8F-09CA8A9A4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9118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Partie 3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287315F-3C51-4763-88B8-94919C31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5"/>
            <a:ext cx="10515600" cy="482379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dirty="0"/>
              <a:t>La RO face aux modèles prévalents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A) </a:t>
            </a:r>
            <a:r>
              <a:rPr lang="fr-FR" altLang="fr-FR" u="sng" dirty="0"/>
              <a:t>Vu par Boudon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Six postulats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Classement des modèles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B) </a:t>
            </a:r>
            <a:r>
              <a:rPr lang="fr-FR" altLang="fr-FR" u="sng" dirty="0"/>
              <a:t>Vu par quelques proches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La RO mérite d’être réduite ou augmentée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La RO est à la bonne place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La RO : modèle le plus général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51708A-2E31-4D00-BEB5-03A165BC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101"/>
          </a:xfrm>
        </p:spPr>
        <p:txBody>
          <a:bodyPr/>
          <a:lstStyle/>
          <a:p>
            <a:pPr algn="ctr"/>
            <a:r>
              <a:rPr lang="fr-FR" dirty="0"/>
              <a:t>La RO face aux modèles prévalents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FBEBC8-7078-4FB7-8C0B-EFC090B40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Ceux qui ne vont </a:t>
            </a:r>
            <a:r>
              <a:rPr lang="fr-FR" u="sng" dirty="0"/>
              <a:t>pas si loin </a:t>
            </a:r>
            <a:r>
              <a:rPr lang="fr-FR" dirty="0"/>
              <a:t>avec les raisons</a:t>
            </a:r>
          </a:p>
          <a:p>
            <a:pPr lvl="1"/>
            <a:r>
              <a:rPr lang="fr-FR" dirty="0"/>
              <a:t>Matérialisme, depuis Marx (économie, production, techniques)</a:t>
            </a:r>
          </a:p>
          <a:p>
            <a:pPr lvl="1"/>
            <a:r>
              <a:rPr lang="fr-FR" dirty="0"/>
              <a:t>Positivisme, depuis Comte (société, science, observable)</a:t>
            </a:r>
          </a:p>
          <a:p>
            <a:pPr lvl="1"/>
            <a:r>
              <a:rPr lang="fr-FR" dirty="0"/>
              <a:t>Culturalisme (cultures, mœurs, civilisations)</a:t>
            </a:r>
          </a:p>
          <a:p>
            <a:pPr lvl="1"/>
            <a:r>
              <a:rPr lang="fr-FR" dirty="0"/>
              <a:t>Psychanalyse, depuis Freud (psychologie de l’inconscient, sexualité)</a:t>
            </a:r>
          </a:p>
          <a:p>
            <a:pPr lvl="1"/>
            <a:r>
              <a:rPr lang="fr-FR" dirty="0"/>
              <a:t>Structuralisme, depuis Lévi-Strauss, Foucault ou Bourdieu (habitus, capitaux)</a:t>
            </a:r>
          </a:p>
          <a:p>
            <a:pPr lvl="1"/>
            <a:r>
              <a:rPr lang="fr-FR" dirty="0"/>
              <a:t>Approches neuronales, depuis Changeux (neurones, biais cognitifs)</a:t>
            </a:r>
          </a:p>
          <a:p>
            <a:endParaRPr lang="fr-FR" dirty="0"/>
          </a:p>
          <a:p>
            <a:r>
              <a:rPr lang="fr-FR" dirty="0"/>
              <a:t>Ceux qui veulent aller </a:t>
            </a:r>
            <a:r>
              <a:rPr lang="fr-FR" u="sng" dirty="0"/>
              <a:t>plus loin </a:t>
            </a:r>
            <a:r>
              <a:rPr lang="fr-FR" dirty="0"/>
              <a:t>sur les raisons :</a:t>
            </a:r>
          </a:p>
          <a:p>
            <a:pPr lvl="1"/>
            <a:r>
              <a:rPr lang="fr-FR" dirty="0"/>
              <a:t>Utilitarisme depuis Adam Smith (calculs coûts-avantages CCA)</a:t>
            </a:r>
          </a:p>
          <a:p>
            <a:pPr lvl="1"/>
            <a:r>
              <a:rPr lang="fr-FR" dirty="0"/>
              <a:t>Théorie du choix rationnel (TCR) de Gary Becker ou de James Coleman</a:t>
            </a:r>
          </a:p>
          <a:p>
            <a:pPr lvl="1"/>
            <a:r>
              <a:rPr lang="fr-FR" dirty="0"/>
              <a:t>Théorie de la rationalité limitée (TRL) de Herbert Simon ou de Michel Crozier</a:t>
            </a:r>
          </a:p>
        </p:txBody>
      </p:sp>
    </p:spTree>
    <p:extLst>
      <p:ext uri="{BB962C8B-B14F-4D97-AF65-F5344CB8AC3E}">
        <p14:creationId xmlns:p14="http://schemas.microsoft.com/office/powerpoint/2010/main" val="22196297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78F85A6-4894-463D-8B62-EA712DE4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A) Postulats de Boudon</a:t>
            </a:r>
            <a:br>
              <a:rPr lang="fr-FR" altLang="fr-FR" dirty="0"/>
            </a:br>
            <a:r>
              <a:rPr lang="fr-FR" altLang="fr-FR" dirty="0"/>
              <a:t>pour classer les théories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3B6158B-DA71-4C68-BE71-420D0E4C2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u="sng" dirty="0"/>
          </a:p>
          <a:p>
            <a:pPr eaLnBrk="1" hangingPunct="1">
              <a:lnSpc>
                <a:spcPct val="90000"/>
              </a:lnSpc>
            </a:pPr>
            <a:r>
              <a:rPr lang="fr-FR" altLang="fr-FR" u="sng" dirty="0"/>
              <a:t>6 postulats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altLang="fr-FR" dirty="0"/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: individualisme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P2 : compréhension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P3 : rationalité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P4 : conséquentialisme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P5 : égoïsme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P6 : maximisation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78F85A6-4894-463D-8B62-EA712DE4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Positionnement de la TRO selon Boudon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3B6158B-DA71-4C68-BE71-420D0E4C2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79" y="1825625"/>
            <a:ext cx="11052312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altLang="fr-FR" u="sng" dirty="0"/>
              <a:t>À partir des 6 postulats cumulés</a:t>
            </a:r>
          </a:p>
          <a:p>
            <a:pPr lvl="1"/>
            <a:endParaRPr lang="fr-FR" altLang="fr-FR" dirty="0"/>
          </a:p>
          <a:p>
            <a:pPr lvl="1"/>
            <a:r>
              <a:rPr lang="fr-FR" altLang="fr-FR" dirty="0"/>
              <a:t>Aucun : Comte, Marx, Freud, Lévi-Strauss, Foucault, Bourdieu, Changeux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: Durkheim (parfois)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 : Weber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 + P3 : Boudon, après Tocqueville, TRO = théorie de la rationalité ordinaire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 + P3 + P4 : Merton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 + P3 + P4 + P5 : Crozier, après Simon, TRL = théorie de la rationalité limitée</a:t>
            </a:r>
          </a:p>
          <a:p>
            <a:pPr lvl="1" eaLnBrk="1" hangingPunct="1">
              <a:lnSpc>
                <a:spcPct val="90000"/>
              </a:lnSpc>
            </a:pPr>
            <a:r>
              <a:rPr lang="fr-FR" altLang="fr-FR" dirty="0"/>
              <a:t>P1 + P2 + P3 + P4 + P5 + P6 : Coleman, ou G. Becker, TCR = théorie choix rationnel</a:t>
            </a:r>
          </a:p>
        </p:txBody>
      </p:sp>
    </p:spTree>
    <p:extLst>
      <p:ext uri="{BB962C8B-B14F-4D97-AF65-F5344CB8AC3E}">
        <p14:creationId xmlns:p14="http://schemas.microsoft.com/office/powerpoint/2010/main" val="38828473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E754F09-E199-4FD8-8A0B-7073DB843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2513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Théories possibles de la rationalité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1E009C2-0918-4004-8113-EB7BC56C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96975"/>
            <a:ext cx="10515599" cy="5111750"/>
          </a:xfrm>
        </p:spPr>
        <p:txBody>
          <a:bodyPr/>
          <a:lstStyle/>
          <a:p>
            <a:pPr eaLnBrk="1" hangingPunct="1"/>
            <a:endParaRPr lang="fr-FR" altLang="fr-FR" dirty="0"/>
          </a:p>
          <a:p>
            <a:pPr eaLnBrk="1" hangingPunct="1"/>
            <a:endParaRPr lang="fr-FR" altLang="fr-FR" dirty="0"/>
          </a:p>
        </p:txBody>
      </p:sp>
      <p:sp>
        <p:nvSpPr>
          <p:cNvPr id="25604" name="Oval 4">
            <a:extLst>
              <a:ext uri="{FF2B5EF4-FFF2-40B4-BE49-F238E27FC236}">
                <a16:creationId xmlns:a16="http://schemas.microsoft.com/office/drawing/2014/main" id="{152E31ED-54EB-47BE-BF71-C3C8AF2D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2411413"/>
            <a:ext cx="3771900" cy="37973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b="1" dirty="0">
                <a:latin typeface="Arial" panose="020B0604020202020204" pitchFamily="34" charset="0"/>
              </a:rPr>
              <a:t>P1,2,3</a:t>
            </a:r>
          </a:p>
        </p:txBody>
      </p:sp>
      <p:sp>
        <p:nvSpPr>
          <p:cNvPr id="25605" name="Oval 5">
            <a:extLst>
              <a:ext uri="{FF2B5EF4-FFF2-40B4-BE49-F238E27FC236}">
                <a16:creationId xmlns:a16="http://schemas.microsoft.com/office/drawing/2014/main" id="{52BABA87-FECF-4606-A603-7403649D3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9" y="3649663"/>
            <a:ext cx="1368425" cy="1295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 4, 5, 6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5641BC3A-CF80-4BDB-BD2E-3EA54F954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775" y="2513013"/>
            <a:ext cx="1100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2DB7B9DA-3CDE-4A44-970E-77393E388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863" y="2006760"/>
            <a:ext cx="189507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Causalité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matérielle ?</a:t>
            </a: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25DFB08E-66AA-4EE5-89D7-81B04065E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863" y="3632627"/>
            <a:ext cx="1824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Rationalité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Ordinaire ?</a:t>
            </a: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EC5A8BC8-B7E4-4814-8EAE-6E23A34A3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8863" y="5592763"/>
            <a:ext cx="21339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Utilitarisme ?</a:t>
            </a:r>
          </a:p>
        </p:txBody>
      </p:sp>
      <p:sp>
        <p:nvSpPr>
          <p:cNvPr id="25610" name="Line 10">
            <a:extLst>
              <a:ext uri="{FF2B5EF4-FFF2-40B4-BE49-F238E27FC236}">
                <a16:creationId xmlns:a16="http://schemas.microsoft.com/office/drawing/2014/main" id="{7431F976-A0CB-4EAE-9302-2414E5A081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86488" y="3278189"/>
            <a:ext cx="2400300" cy="769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5611" name="Line 11">
            <a:extLst>
              <a:ext uri="{FF2B5EF4-FFF2-40B4-BE49-F238E27FC236}">
                <a16:creationId xmlns:a16="http://schemas.microsoft.com/office/drawing/2014/main" id="{ED8879F8-1E2A-4555-858D-D09CF7EB940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413375" y="4543425"/>
            <a:ext cx="3130550" cy="1049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75FCD291-4E5D-431C-AED4-DF0B1BD88B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16725" y="2065338"/>
            <a:ext cx="17272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5613" name="ZoneTexte 2">
            <a:extLst>
              <a:ext uri="{FF2B5EF4-FFF2-40B4-BE49-F238E27FC236}">
                <a16:creationId xmlns:a16="http://schemas.microsoft.com/office/drawing/2014/main" id="{842D3633-EED3-4284-8FE0-749DE5DBE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2840038"/>
            <a:ext cx="1039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P 1, 2, 3</a:t>
            </a:r>
          </a:p>
        </p:txBody>
      </p:sp>
      <p:sp>
        <p:nvSpPr>
          <p:cNvPr id="25614" name="ZoneTexte 3">
            <a:extLst>
              <a:ext uri="{FF2B5EF4-FFF2-40B4-BE49-F238E27FC236}">
                <a16:creationId xmlns:a16="http://schemas.microsoft.com/office/drawing/2014/main" id="{7466F96C-5C50-4B2D-AF7C-5428615DE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1863725"/>
            <a:ext cx="527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P 0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56E62DC-82C4-4EBD-ADEF-E80867481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4913"/>
          </a:xfrm>
        </p:spPr>
        <p:txBody>
          <a:bodyPr/>
          <a:lstStyle/>
          <a:p>
            <a:pPr algn="ctr" eaLnBrk="1" hangingPunct="1"/>
            <a:r>
              <a:rPr lang="fr-FR" altLang="fr-FR" dirty="0"/>
              <a:t>Vers une « </a:t>
            </a:r>
            <a:r>
              <a:rPr lang="fr-FR" altLang="fr-FR" u="sng" dirty="0"/>
              <a:t>théorie</a:t>
            </a:r>
            <a:r>
              <a:rPr lang="fr-FR" altLang="fr-FR" dirty="0"/>
              <a:t> </a:t>
            </a:r>
            <a:r>
              <a:rPr lang="fr-FR" altLang="fr-FR" u="sng" dirty="0"/>
              <a:t>générale</a:t>
            </a:r>
            <a:r>
              <a:rPr lang="fr-FR" altLang="fr-FR" dirty="0"/>
              <a:t> de la </a:t>
            </a:r>
            <a:r>
              <a:rPr lang="fr-FR" altLang="fr-FR" u="sng" dirty="0"/>
              <a:t>rationalité</a:t>
            </a:r>
            <a:r>
              <a:rPr lang="fr-FR" altLang="fr-FR" dirty="0"/>
              <a:t> »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39A378A-4EFC-4959-A08B-33255E841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975"/>
            <a:ext cx="10515600" cy="5295900"/>
          </a:xfrm>
        </p:spPr>
        <p:txBody>
          <a:bodyPr/>
          <a:lstStyle/>
          <a:p>
            <a:pPr eaLnBrk="1" hangingPunct="1"/>
            <a:endParaRPr lang="fr-FR" altLang="fr-FR" dirty="0"/>
          </a:p>
          <a:p>
            <a:pPr eaLnBrk="1" hangingPunct="1"/>
            <a:endParaRPr lang="fr-FR" altLang="fr-FR" dirty="0"/>
          </a:p>
        </p:txBody>
      </p:sp>
      <p:sp>
        <p:nvSpPr>
          <p:cNvPr id="25604" name="Oval 4">
            <a:extLst>
              <a:ext uri="{FF2B5EF4-FFF2-40B4-BE49-F238E27FC236}">
                <a16:creationId xmlns:a16="http://schemas.microsoft.com/office/drawing/2014/main" id="{152E31ED-54EB-47BE-BF71-C3C8AF2DA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350" y="2411413"/>
            <a:ext cx="3771900" cy="37973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b="1" dirty="0">
                <a:latin typeface="Arial" panose="020B0604020202020204" pitchFamily="34" charset="0"/>
              </a:rPr>
              <a:t>P1,2,3</a:t>
            </a:r>
          </a:p>
        </p:txBody>
      </p:sp>
      <p:sp>
        <p:nvSpPr>
          <p:cNvPr id="26629" name="Oval 5">
            <a:extLst>
              <a:ext uri="{FF2B5EF4-FFF2-40B4-BE49-F238E27FC236}">
                <a16:creationId xmlns:a16="http://schemas.microsoft.com/office/drawing/2014/main" id="{30A34ED2-3F61-45CA-9258-34B2670F4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9" y="3649663"/>
            <a:ext cx="1368425" cy="1295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</a:rPr>
              <a:t>P 4, 5, 6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3BEE72DE-09C5-4FBA-9BE6-64496C0C7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775" y="2513013"/>
            <a:ext cx="11001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75283447-EAE7-4459-8F3E-1E5E694D7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4602" y="1553225"/>
            <a:ext cx="26940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u="sng" dirty="0">
                <a:latin typeface="Arial" panose="020B0604020202020204" pitchFamily="34" charset="0"/>
              </a:rPr>
              <a:t>Pas rationnelle</a:t>
            </a:r>
            <a:r>
              <a:rPr lang="fr-FR" altLang="fr-FR" sz="2400" b="1" dirty="0">
                <a:latin typeface="Arial" panose="020B0604020202020204" pitchFamily="34" charset="0"/>
              </a:rPr>
              <a:t> :</a:t>
            </a:r>
            <a:endParaRPr lang="fr-FR" altLang="fr-FR" sz="2400" b="1" u="sng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Or, il y a toujours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des raisons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7F27E82C-1C14-4D96-B2C0-73AB5D898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74" y="3161406"/>
            <a:ext cx="252665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Rationalité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Ordinaire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u="sng" dirty="0">
                <a:latin typeface="Arial" panose="020B0604020202020204" pitchFamily="34" charset="0"/>
              </a:rPr>
              <a:t>Théorie ajustée</a:t>
            </a:r>
          </a:p>
        </p:txBody>
      </p:sp>
      <p:sp>
        <p:nvSpPr>
          <p:cNvPr id="26633" name="Text Box 9">
            <a:extLst>
              <a:ext uri="{FF2B5EF4-FFF2-40B4-BE49-F238E27FC236}">
                <a16:creationId xmlns:a16="http://schemas.microsoft.com/office/drawing/2014/main" id="{2895F7E1-A9BB-4F7F-8278-23E2127BE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0300" y="4603202"/>
            <a:ext cx="423705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u="sng" dirty="0">
                <a:latin typeface="Arial" panose="020B0604020202020204" pitchFamily="34" charset="0"/>
              </a:rPr>
              <a:t>Pas générale</a:t>
            </a:r>
            <a:r>
              <a:rPr lang="fr-FR" altLang="fr-FR" sz="2400" b="1" dirty="0">
                <a:latin typeface="Arial" panose="020B0604020202020204" pitchFamily="34" charset="0"/>
              </a:rPr>
              <a:t>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Car les raisons sont parfois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- de principe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- altruistes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</a:rPr>
              <a:t>- limitées</a:t>
            </a:r>
          </a:p>
        </p:txBody>
      </p:sp>
      <p:sp>
        <p:nvSpPr>
          <p:cNvPr id="26634" name="Line 10">
            <a:extLst>
              <a:ext uri="{FF2B5EF4-FFF2-40B4-BE49-F238E27FC236}">
                <a16:creationId xmlns:a16="http://schemas.microsoft.com/office/drawing/2014/main" id="{FE6EF1F1-DB58-46E9-B02B-29359D4B6D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00713" y="3318088"/>
            <a:ext cx="2447925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6635" name="Line 11">
            <a:extLst>
              <a:ext uri="{FF2B5EF4-FFF2-40B4-BE49-F238E27FC236}">
                <a16:creationId xmlns:a16="http://schemas.microsoft.com/office/drawing/2014/main" id="{4388926C-DA19-441E-A9D6-8DED7C34AF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73662" y="4447620"/>
            <a:ext cx="2646637" cy="11922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6636" name="Line 12">
            <a:extLst>
              <a:ext uri="{FF2B5EF4-FFF2-40B4-BE49-F238E27FC236}">
                <a16:creationId xmlns:a16="http://schemas.microsoft.com/office/drawing/2014/main" id="{1DAA5250-7E6B-49DD-BCC5-5CDEFA0CC6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05514" y="2032001"/>
            <a:ext cx="1655762" cy="201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26637" name="ZoneTexte 2">
            <a:extLst>
              <a:ext uri="{FF2B5EF4-FFF2-40B4-BE49-F238E27FC236}">
                <a16:creationId xmlns:a16="http://schemas.microsoft.com/office/drawing/2014/main" id="{F8C49F55-F871-4B9E-BE93-9A4B94E59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2840038"/>
            <a:ext cx="10397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P 1, 2, 3</a:t>
            </a:r>
          </a:p>
        </p:txBody>
      </p:sp>
      <p:sp>
        <p:nvSpPr>
          <p:cNvPr id="26638" name="ZoneTexte 3">
            <a:extLst>
              <a:ext uri="{FF2B5EF4-FFF2-40B4-BE49-F238E27FC236}">
                <a16:creationId xmlns:a16="http://schemas.microsoft.com/office/drawing/2014/main" id="{19AF5B84-797E-4BCD-BB05-4EF3A4B6F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663" y="1863725"/>
            <a:ext cx="527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P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/>
      <p:bldP spid="266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ABC88B-724A-4784-AFF3-BF30BA14F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1122363"/>
            <a:ext cx="10840278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dirty="0"/>
              <a:t>1) </a:t>
            </a:r>
            <a:r>
              <a:rPr lang="fr-FR" altLang="fr-FR" u="sng" dirty="0"/>
              <a:t>En interne </a:t>
            </a:r>
            <a:r>
              <a:rPr lang="fr-FR" altLang="fr-FR" dirty="0"/>
              <a:t>: instrumentale, axiologique, cognitive</a:t>
            </a:r>
          </a:p>
        </p:txBody>
      </p:sp>
    </p:spTree>
    <p:extLst>
      <p:ext uri="{BB962C8B-B14F-4D97-AF65-F5344CB8AC3E}">
        <p14:creationId xmlns:p14="http://schemas.microsoft.com/office/powerpoint/2010/main" val="23667477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>
            <a:extLst>
              <a:ext uri="{FF2B5EF4-FFF2-40B4-BE49-F238E27FC236}">
                <a16:creationId xmlns:a16="http://schemas.microsoft.com/office/drawing/2014/main" id="{2E97B208-B087-4CA6-BF34-81F22349B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Ni P0, ni toujours P4,5,6</a:t>
            </a:r>
          </a:p>
        </p:txBody>
      </p:sp>
      <p:sp>
        <p:nvSpPr>
          <p:cNvPr id="10243" name="Espace réservé du contenu 2">
            <a:extLst>
              <a:ext uri="{FF2B5EF4-FFF2-40B4-BE49-F238E27FC236}">
                <a16:creationId xmlns:a16="http://schemas.microsoft.com/office/drawing/2014/main" id="{AD2763D4-8A60-4BE6-BAB6-BB843D45C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3239"/>
            <a:ext cx="10515600" cy="4468535"/>
          </a:xfrm>
        </p:spPr>
        <p:txBody>
          <a:bodyPr>
            <a:normAutofit/>
          </a:bodyPr>
          <a:lstStyle/>
          <a:p>
            <a:r>
              <a:rPr lang="fr-FR" altLang="fr-FR" u="sng" dirty="0"/>
              <a:t>Ni P0 </a:t>
            </a:r>
            <a:r>
              <a:rPr lang="fr-FR" altLang="fr-FR" dirty="0"/>
              <a:t>: L’individu a ses raisons</a:t>
            </a:r>
          </a:p>
          <a:p>
            <a:pPr lvl="1"/>
            <a:r>
              <a:rPr lang="fr-FR" altLang="fr-FR" dirty="0"/>
              <a:t>Il n’est pas mû par des forces obscures : matérielles, sociales, culturelles, psychologiques, structurelles, neuronales ou autres ; qui prendraient la forme de : infrastructures, causes sociales, cultures, inconscient, habitus, biais cognitifs avec désormais de l’imagerie cérébrale</a:t>
            </a:r>
          </a:p>
          <a:p>
            <a:pPr marL="0" indent="0">
              <a:buNone/>
            </a:pPr>
            <a:endParaRPr lang="fr-FR" altLang="fr-FR" dirty="0"/>
          </a:p>
          <a:p>
            <a:r>
              <a:rPr lang="fr-FR" altLang="fr-FR" u="sng" dirty="0"/>
              <a:t>Pas toujours P4,5,6 </a:t>
            </a:r>
            <a:r>
              <a:rPr lang="fr-FR" altLang="fr-FR" dirty="0"/>
              <a:t>: Ses raisons peuvent être des principes, de l’altruisme, sur un fond d’ignorance</a:t>
            </a:r>
          </a:p>
          <a:p>
            <a:pPr lvl="1"/>
            <a:r>
              <a:rPr lang="fr-FR" altLang="fr-FR" dirty="0"/>
              <a:t>L’individu n’est donc pas toujours : conséquentialiste, égoïste, maximisateur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>
            <a:extLst>
              <a:ext uri="{FF2B5EF4-FFF2-40B4-BE49-F238E27FC236}">
                <a16:creationId xmlns:a16="http://schemas.microsoft.com/office/drawing/2014/main" id="{406E05B0-DE82-4A76-8942-647AE389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altLang="fr-FR" dirty="0"/>
              <a:t>Résumé : avec la rationalité ordinaire</a:t>
            </a:r>
          </a:p>
        </p:txBody>
      </p:sp>
      <p:sp>
        <p:nvSpPr>
          <p:cNvPr id="11267" name="Espace réservé du contenu 2">
            <a:extLst>
              <a:ext uri="{FF2B5EF4-FFF2-40B4-BE49-F238E27FC236}">
                <a16:creationId xmlns:a16="http://schemas.microsoft.com/office/drawing/2014/main" id="{3C6EA525-FC62-4224-915F-ED4C59DB5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3239"/>
            <a:ext cx="10515599" cy="4352925"/>
          </a:xfrm>
        </p:spPr>
        <p:txBody>
          <a:bodyPr/>
          <a:lstStyle/>
          <a:p>
            <a:endParaRPr lang="fr-FR" altLang="fr-FR" dirty="0"/>
          </a:p>
          <a:p>
            <a:r>
              <a:rPr lang="fr-FR" altLang="fr-FR" u="sng" dirty="0"/>
              <a:t>En interne :</a:t>
            </a:r>
          </a:p>
          <a:p>
            <a:pPr lvl="1"/>
            <a:r>
              <a:rPr lang="fr-FR" altLang="fr-FR" dirty="0"/>
              <a:t>L’individu (P 1)</a:t>
            </a:r>
          </a:p>
          <a:p>
            <a:pPr lvl="1"/>
            <a:r>
              <a:rPr lang="fr-FR" altLang="fr-FR" dirty="0"/>
              <a:t>peut être compris (P 2)</a:t>
            </a:r>
          </a:p>
          <a:p>
            <a:pPr lvl="1"/>
            <a:r>
              <a:rPr lang="fr-FR" altLang="fr-FR" dirty="0"/>
              <a:t>avec les raisons cognitives, axiologiques, instrumentales (P 3)</a:t>
            </a:r>
          </a:p>
          <a:p>
            <a:endParaRPr lang="fr-FR" altLang="fr-FR" dirty="0"/>
          </a:p>
          <a:p>
            <a:r>
              <a:rPr lang="fr-FR" altLang="fr-FR" u="sng" dirty="0"/>
              <a:t>En externe :</a:t>
            </a:r>
          </a:p>
          <a:p>
            <a:pPr lvl="1"/>
            <a:r>
              <a:rPr lang="fr-FR" altLang="fr-FR" dirty="0"/>
              <a:t>Dans un contexte donné (C)</a:t>
            </a:r>
          </a:p>
          <a:p>
            <a:pPr lvl="1"/>
            <a:r>
              <a:rPr lang="fr-FR" altLang="fr-FR" dirty="0"/>
              <a:t>Cela motive ses actions (a) qui provoquent des effets (f) sociaux (</a:t>
            </a:r>
            <a:r>
              <a:rPr lang="fr-FR" altLang="fr-FR" dirty="0">
                <a:sym typeface="Wingdings" panose="05000000000000000000" pitchFamily="2" charset="2"/>
              </a:rPr>
              <a:t>S)</a:t>
            </a:r>
            <a:endParaRPr lang="fr-FR" altLang="fr-FR" dirty="0"/>
          </a:p>
          <a:p>
            <a:endParaRPr lang="fr-F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4C0D3-F7DC-450A-99C8-58DC32B8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B) Nuances par quelques proches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D2C697-6B55-4E09-94B1-F383167D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La RO mérite d’être réduite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G. Manzo : retour à Coleman et à la TCR, pour des simulations multi-agents</a:t>
            </a:r>
          </a:p>
          <a:p>
            <a:endParaRPr lang="fr-FR" dirty="0"/>
          </a:p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Cette réduction est-elle souhaitable ?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Fr. Di Iorio : contre les réductionnismes psychologiques, sémantiques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A. Bouvier : contre le réductionnisme en philosophie analytique</a:t>
            </a:r>
          </a:p>
        </p:txBody>
      </p:sp>
    </p:spTree>
    <p:extLst>
      <p:ext uri="{BB962C8B-B14F-4D97-AF65-F5344CB8AC3E}">
        <p14:creationId xmlns:p14="http://schemas.microsoft.com/office/powerpoint/2010/main" val="11382809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4C0D3-F7DC-450A-99C8-58DC32B8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2) Nuances par quelques proches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D2C697-6B55-4E09-94B1-F383167DB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La RO mérite d’être augmentée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G. Bronner : avec les biais cognitifs de Tversky et Kahneman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E. Di Nuoscio : avec l’herméneutique de Gadamer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P. Demeulenaere : avec des émotions et des normes sociales, en plus des raisons</a:t>
            </a:r>
          </a:p>
          <a:p>
            <a:endParaRPr lang="fr-FR" dirty="0"/>
          </a:p>
          <a:p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/>
              <a:t>Cette augmentation est-elle indispensable ?</a:t>
            </a:r>
          </a:p>
        </p:txBody>
      </p:sp>
    </p:spTree>
    <p:extLst>
      <p:ext uri="{BB962C8B-B14F-4D97-AF65-F5344CB8AC3E}">
        <p14:creationId xmlns:p14="http://schemas.microsoft.com/office/powerpoint/2010/main" val="8493995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74C0D3-F7DC-450A-99C8-58DC32B8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txBody>
          <a:bodyPr/>
          <a:lstStyle/>
          <a:p>
            <a:pPr algn="ctr"/>
            <a:r>
              <a:rPr lang="fr-FR" dirty="0"/>
              <a:t>2) Pour quelques proches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D2C697-6B55-4E09-94B1-F383167DB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3026"/>
            <a:ext cx="10515600" cy="4598503"/>
          </a:xfrm>
        </p:spPr>
        <p:txBody>
          <a:bodyPr>
            <a:normAutofit/>
          </a:bodyPr>
          <a:lstStyle/>
          <a:p>
            <a:r>
              <a:rPr lang="fr-FR" u="sng" dirty="0"/>
              <a:t>La RO est à la bonne place</a:t>
            </a:r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S. Mesure (+) : insiste sur la dimension axiologique de Weber</a:t>
            </a:r>
          </a:p>
          <a:p>
            <a:pPr lvl="1"/>
            <a:r>
              <a:rPr lang="fr-FR" dirty="0"/>
              <a:t>N. Bulle : établit un pont Aristote-Kant, avec Meyerson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B. Valade : réhabilite Pareto, Simmel et Tarde, parmi les classiques</a:t>
            </a:r>
          </a:p>
          <a:p>
            <a:pPr lvl="1"/>
            <a:r>
              <a:rPr lang="fr-FR" dirty="0"/>
              <a:t>P. Nemo : se rapproche de Hayek</a:t>
            </a:r>
          </a:p>
          <a:p>
            <a:pPr lvl="1"/>
            <a:r>
              <a:rPr lang="fr-FR" dirty="0"/>
              <a:t>R. Fillieule : recoupe avec la théorie de l’action de l’école autrichienne</a:t>
            </a:r>
          </a:p>
          <a:p>
            <a:pPr lvl="1"/>
            <a:r>
              <a:rPr lang="fr-FR" dirty="0"/>
              <a:t>J.-M. Morin : du méthodologique à un peu d’ontologie, par la prise en compte de la réalité de la personne humaine</a:t>
            </a:r>
          </a:p>
        </p:txBody>
      </p:sp>
    </p:spTree>
    <p:extLst>
      <p:ext uri="{BB962C8B-B14F-4D97-AF65-F5344CB8AC3E}">
        <p14:creationId xmlns:p14="http://schemas.microsoft.com/office/powerpoint/2010/main" val="8089558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44E9E-4A74-43F1-B965-7281E022D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7083"/>
          </a:xfrm>
        </p:spPr>
        <p:txBody>
          <a:bodyPr/>
          <a:lstStyle/>
          <a:p>
            <a:pPr algn="ctr"/>
            <a:r>
              <a:rPr lang="fr-FR" dirty="0"/>
              <a:t>RO : modèle le plus général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E39F53-D7C5-4CCB-9B11-DDA9C377A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272209"/>
            <a:ext cx="10774017" cy="5220665"/>
          </a:xfrm>
        </p:spPr>
        <p:txBody>
          <a:bodyPr>
            <a:normAutofit/>
          </a:bodyPr>
          <a:lstStyle/>
          <a:p>
            <a:r>
              <a:rPr lang="fr-FR" dirty="0"/>
              <a:t>John Goldthorpe, dès 1998, propose trois critères, pour trier les modèles de comportement humain. Selon chaque « théorie de l’action rationnelle ajustée pour les sciences sociales », la rationalité est :</a:t>
            </a:r>
          </a:p>
          <a:p>
            <a:pPr lvl="1"/>
            <a:r>
              <a:rPr lang="fr-FR" dirty="0"/>
              <a:t>1) Rigide ou souple</a:t>
            </a:r>
          </a:p>
          <a:p>
            <a:pPr lvl="1"/>
            <a:r>
              <a:rPr lang="fr-FR" dirty="0"/>
              <a:t>2) Situationnelle ou procédurale</a:t>
            </a:r>
          </a:p>
          <a:p>
            <a:pPr lvl="1"/>
            <a:r>
              <a:rPr lang="fr-FR" dirty="0"/>
              <a:t>3) Générale ou spécifique</a:t>
            </a:r>
          </a:p>
          <a:p>
            <a:pPr lvl="1"/>
            <a:endParaRPr lang="fr-FR" dirty="0"/>
          </a:p>
          <a:p>
            <a:r>
              <a:rPr lang="fr-FR" dirty="0"/>
              <a:t>Les finalistes sont : Popper, G. Becker, Simon, Boudon</a:t>
            </a:r>
          </a:p>
          <a:p>
            <a:r>
              <a:rPr lang="fr-FR" u="sng" dirty="0"/>
              <a:t>Le modèle le plus général</a:t>
            </a:r>
            <a:r>
              <a:rPr lang="fr-FR" dirty="0"/>
              <a:t> qui cumule tous les avantages : Boudon</a:t>
            </a:r>
          </a:p>
          <a:p>
            <a:pPr lvl="1"/>
            <a:r>
              <a:rPr lang="fr-FR" dirty="0"/>
              <a:t>1) Souple, comme Popper</a:t>
            </a:r>
          </a:p>
          <a:p>
            <a:pPr lvl="1"/>
            <a:r>
              <a:rPr lang="fr-FR" dirty="0"/>
              <a:t>2) Procédural, comme Simon</a:t>
            </a:r>
          </a:p>
          <a:p>
            <a:pPr lvl="1"/>
            <a:r>
              <a:rPr lang="fr-FR" dirty="0"/>
              <a:t>3) Général, comme G. Becker</a:t>
            </a:r>
          </a:p>
        </p:txBody>
      </p:sp>
    </p:spTree>
    <p:extLst>
      <p:ext uri="{BB962C8B-B14F-4D97-AF65-F5344CB8AC3E}">
        <p14:creationId xmlns:p14="http://schemas.microsoft.com/office/powerpoint/2010/main" val="38895417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90F87-B5CC-4B6A-879F-F4E2E9C74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850"/>
          </a:xfrm>
        </p:spPr>
        <p:txBody>
          <a:bodyPr/>
          <a:lstStyle/>
          <a:p>
            <a:pPr algn="ctr"/>
            <a:r>
              <a:rPr lang="fr-FR" dirty="0"/>
              <a:t>Références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9BF0DF-C6D4-4851-9163-1BEAD72BE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83870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Boudon, </a:t>
            </a:r>
            <a:r>
              <a:rPr lang="fr-FR" i="1" dirty="0"/>
              <a:t>La rationalité</a:t>
            </a:r>
            <a:r>
              <a:rPr lang="fr-FR" dirty="0"/>
              <a:t>, PUF, « Que sais-je ? », 2009.</a:t>
            </a:r>
          </a:p>
          <a:p>
            <a:pPr algn="just"/>
            <a:r>
              <a:rPr lang="fr-FR" dirty="0"/>
              <a:t>John Goldthorpe, « Rational action Theory for Sociology », </a:t>
            </a:r>
            <a:r>
              <a:rPr lang="fr-FR" i="1" dirty="0"/>
              <a:t>British Journal of Sociology</a:t>
            </a:r>
            <a:r>
              <a:rPr lang="fr-FR" dirty="0"/>
              <a:t>, vol. 49, June 1998, p 167-192.</a:t>
            </a:r>
          </a:p>
          <a:p>
            <a:pPr algn="just"/>
            <a:r>
              <a:rPr lang="fr-FR" i="1" dirty="0"/>
              <a:t>L’Année sociologique</a:t>
            </a:r>
            <a:r>
              <a:rPr lang="fr-FR" dirty="0"/>
              <a:t>, Volume 70 / 2020 – N° 1, sur : « l’individualisme méthodologique ». Etudes réunies par Nathalie Bulle : Di Iorio, Bouvier, Demeulenaere, Bulle, Di Nuoscio, Bronner, Mesure, Manzo.</a:t>
            </a:r>
          </a:p>
          <a:p>
            <a:pPr algn="just"/>
            <a:r>
              <a:rPr lang="fr-FR" dirty="0"/>
              <a:t>Colloque pour « Les trente ans de </a:t>
            </a:r>
            <a:r>
              <a:rPr lang="fr-FR" i="1" dirty="0"/>
              <a:t>Foundations of Social Theory</a:t>
            </a:r>
            <a:r>
              <a:rPr lang="fr-FR" dirty="0"/>
              <a:t> de James Coleman », Université de Paris-Dauphine, 15 octobre 2020. Actes : Blanchot et Maclouf (dir.), </a:t>
            </a:r>
            <a:r>
              <a:rPr lang="fr-FR" i="1" dirty="0"/>
              <a:t>Conduite et fondements de l’action organisée</a:t>
            </a:r>
            <a:r>
              <a:rPr lang="fr-FR" dirty="0"/>
              <a:t>, EMS, 2022. Cf. Pierre Maclouf (Comparaison : Coleman-Simon), Jean-Michel Morin (Comparaison : Coleman-Boudon).</a:t>
            </a:r>
          </a:p>
        </p:txBody>
      </p:sp>
    </p:spTree>
    <p:extLst>
      <p:ext uri="{BB962C8B-B14F-4D97-AF65-F5344CB8AC3E}">
        <p14:creationId xmlns:p14="http://schemas.microsoft.com/office/powerpoint/2010/main" val="40333821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12840-3FF2-4F9E-989A-DE64D41D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txBody>
          <a:bodyPr/>
          <a:lstStyle/>
          <a:p>
            <a:pPr algn="ctr"/>
            <a:r>
              <a:rPr lang="fr-FR" dirty="0"/>
              <a:t>Annexe 1 : Sigles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CAB216-715A-4225-9C5B-ED2197F89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CCA = calculs coûts-avantages</a:t>
            </a:r>
          </a:p>
          <a:p>
            <a:r>
              <a:rPr lang="fr-FR" dirty="0"/>
              <a:t>IM = individualisme méthodologique</a:t>
            </a:r>
          </a:p>
          <a:p>
            <a:r>
              <a:rPr lang="fr-FR" dirty="0"/>
              <a:t>TCR = théorie du choix rationnel</a:t>
            </a:r>
          </a:p>
          <a:p>
            <a:r>
              <a:rPr lang="fr-FR" dirty="0"/>
              <a:t>TRL = théorie de la rationalité limitée</a:t>
            </a:r>
          </a:p>
          <a:p>
            <a:r>
              <a:rPr lang="fr-FR" dirty="0"/>
              <a:t>TRO = théorie de la rationalité ordinaire</a:t>
            </a:r>
          </a:p>
          <a:p>
            <a:endParaRPr lang="fr-FR" dirty="0"/>
          </a:p>
          <a:p>
            <a:pPr algn="r"/>
            <a:r>
              <a:rPr lang="fr-FR" dirty="0"/>
              <a:t>Avec les définitions dans : Boudon, 2009, p 123.</a:t>
            </a:r>
          </a:p>
        </p:txBody>
      </p:sp>
    </p:spTree>
    <p:extLst>
      <p:ext uri="{BB962C8B-B14F-4D97-AF65-F5344CB8AC3E}">
        <p14:creationId xmlns:p14="http://schemas.microsoft.com/office/powerpoint/2010/main" val="32411551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C5D05-DC05-49E7-9F89-BBA8EA67B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8" y="365125"/>
            <a:ext cx="10986052" cy="116653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Annexe 2 : Comparaison Coleman-Boudon,</a:t>
            </a:r>
            <a:br>
              <a:rPr lang="fr-FR" dirty="0"/>
            </a:br>
            <a:r>
              <a:rPr lang="fr-FR" sz="3100" dirty="0"/>
              <a:t>Colloque Dauphine 15/10/2020</a:t>
            </a:r>
            <a:br>
              <a:rPr lang="fr-FR" sz="3100" dirty="0"/>
            </a:br>
            <a:r>
              <a:rPr lang="fr-FR" sz="3100" dirty="0"/>
              <a:t>Jean-Michel Morin, 2022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556E2C8-1A5A-4DAA-BC7A-80609A25847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1" y="1703940"/>
          <a:ext cx="10515597" cy="4670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4686">
                  <a:extLst>
                    <a:ext uri="{9D8B030D-6E8A-4147-A177-3AD203B41FA5}">
                      <a16:colId xmlns:a16="http://schemas.microsoft.com/office/drawing/2014/main" val="3757104576"/>
                    </a:ext>
                  </a:extLst>
                </a:gridCol>
                <a:gridCol w="3260035">
                  <a:extLst>
                    <a:ext uri="{9D8B030D-6E8A-4147-A177-3AD203B41FA5}">
                      <a16:colId xmlns:a16="http://schemas.microsoft.com/office/drawing/2014/main" val="1121986142"/>
                    </a:ext>
                  </a:extLst>
                </a:gridCol>
                <a:gridCol w="4210876">
                  <a:extLst>
                    <a:ext uri="{9D8B030D-6E8A-4147-A177-3AD203B41FA5}">
                      <a16:colId xmlns:a16="http://schemas.microsoft.com/office/drawing/2014/main" val="342252920"/>
                    </a:ext>
                  </a:extLst>
                </a:gridCol>
              </a:tblGrid>
              <a:tr h="11675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Coleman</a:t>
                      </a:r>
                    </a:p>
                    <a:p>
                      <a:pPr algn="ctr"/>
                      <a:r>
                        <a:rPr lang="fr-FR" sz="3200" dirty="0"/>
                        <a:t>« bateau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/>
                        <a:t>Boudon</a:t>
                      </a:r>
                    </a:p>
                    <a:p>
                      <a:pPr algn="ctr"/>
                      <a:r>
                        <a:rPr lang="fr-FR" sz="3200" dirty="0"/>
                        <a:t>S=f[a(r,C)]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4785"/>
                  </a:ext>
                </a:extLst>
              </a:tr>
              <a:tr h="1167589">
                <a:tc>
                  <a:txBody>
                    <a:bodyPr/>
                    <a:lstStyle/>
                    <a:p>
                      <a:endParaRPr lang="fr-FR" sz="3200" b="1" dirty="0"/>
                    </a:p>
                    <a:p>
                      <a:r>
                        <a:rPr lang="fr-FR" sz="3200" b="1" dirty="0"/>
                        <a:t>Raisons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instrumentales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aussi axiologiques et cognitives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91596"/>
                  </a:ext>
                </a:extLst>
              </a:tr>
              <a:tr h="1167589">
                <a:tc>
                  <a:txBody>
                    <a:bodyPr/>
                    <a:lstStyle/>
                    <a:p>
                      <a:endParaRPr lang="fr-FR" sz="3200" b="1" dirty="0"/>
                    </a:p>
                    <a:p>
                      <a:r>
                        <a:rPr lang="fr-FR" sz="3200" b="1" dirty="0"/>
                        <a:t>Contextes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fonctionnels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aussi interdépendants et dynamiques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1461357"/>
                  </a:ext>
                </a:extLst>
              </a:tr>
              <a:tr h="1167589">
                <a:tc>
                  <a:txBody>
                    <a:bodyPr/>
                    <a:lstStyle/>
                    <a:p>
                      <a:endParaRPr lang="fr-FR" sz="3200" b="1" dirty="0"/>
                    </a:p>
                    <a:p>
                      <a:r>
                        <a:rPr lang="fr-FR" sz="3200" b="1" dirty="0"/>
                        <a:t>Effets émergents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latents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  <a:p>
                      <a:pPr algn="ctr"/>
                      <a:r>
                        <a:rPr lang="fr-FR" sz="2000" b="1" dirty="0"/>
                        <a:t>aussi manifestes, nombreux et variés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2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2438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ABCC015-89E2-4D8A-8434-D305270B9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Théorie du choix rationnel (TCR) de COLEMAN</a:t>
            </a:r>
            <a:br>
              <a:rPr lang="fr-FR" altLang="fr-FR" dirty="0"/>
            </a:br>
            <a:r>
              <a:rPr lang="fr-FR" altLang="fr-FR" dirty="0"/>
              <a:t>vs. de la rationalité limitée (TRL) de SIMON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778D81C-F190-47E9-B644-21F8D5CC535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599" y="1895061"/>
            <a:ext cx="10972799" cy="530087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u="sng" dirty="0"/>
              <a:t>Différences</a:t>
            </a:r>
            <a:r>
              <a:rPr lang="fr-FR" altLang="fr-FR" dirty="0"/>
              <a:t> : l’une va jusqu’à P 6, pas l’autre / Pierre Maclouf, 2022</a:t>
            </a:r>
          </a:p>
          <a:p>
            <a:pPr eaLnBrk="1" hangingPunct="1"/>
            <a:endParaRPr lang="fr-FR" altLang="fr-FR" dirty="0"/>
          </a:p>
        </p:txBody>
      </p:sp>
      <p:graphicFrame>
        <p:nvGraphicFramePr>
          <p:cNvPr id="25617" name="Group 17">
            <a:extLst>
              <a:ext uri="{FF2B5EF4-FFF2-40B4-BE49-F238E27FC236}">
                <a16:creationId xmlns:a16="http://schemas.microsoft.com/office/drawing/2014/main" id="{1C0F0215-038A-443C-B529-891757F0F65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09600" y="2915031"/>
          <a:ext cx="10972800" cy="3141662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TCR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0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Information parfaite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Simultanéité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Maximisation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Ignorance partielle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Séquences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Satisfaction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BCFD9958-0131-4207-B63F-F3F79FDCAB8B}"/>
              </a:ext>
            </a:extLst>
          </p:cNvPr>
          <p:cNvCxnSpPr/>
          <p:nvPr/>
        </p:nvCxnSpPr>
        <p:spPr>
          <a:xfrm>
            <a:off x="3352800" y="2319130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53F014AE-F1CB-46D2-AB49-A917C2134E32}"/>
              </a:ext>
            </a:extLst>
          </p:cNvPr>
          <p:cNvCxnSpPr/>
          <p:nvPr/>
        </p:nvCxnSpPr>
        <p:spPr>
          <a:xfrm>
            <a:off x="6798365" y="2279374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68CA3D1-3848-4261-B844-4E8B2080A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Débats sur les raisons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39EFEAB-210C-4035-BC6B-E464CD16D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25387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La rationalité n’est pas seulement </a:t>
            </a:r>
            <a:r>
              <a:rPr lang="fr-FR" altLang="fr-FR" u="sng" dirty="0"/>
              <a:t>instrumentale</a:t>
            </a:r>
            <a:r>
              <a:rPr lang="fr-FR" altLang="fr-FR" dirty="0"/>
              <a:t>, comme le prétendent les utilitaristes (souvent anglo-saxons, depuis A. Smith)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La rationalité n’est pas seulement </a:t>
            </a:r>
            <a:r>
              <a:rPr lang="fr-FR" altLang="fr-FR" u="sng" dirty="0"/>
              <a:t>axiologique</a:t>
            </a:r>
            <a:r>
              <a:rPr lang="fr-FR" altLang="fr-FR" dirty="0"/>
              <a:t>, comme le prétendent les idéalistes (souvent allemands, depuis E. Kant)</a:t>
            </a:r>
          </a:p>
          <a:p>
            <a:pPr eaLnBrk="1" hangingPunct="1">
              <a:lnSpc>
                <a:spcPct val="90000"/>
              </a:lnSpc>
            </a:pPr>
            <a:endParaRPr lang="fr-FR" altLang="fr-FR" dirty="0"/>
          </a:p>
          <a:p>
            <a:pPr eaLnBrk="1" hangingPunct="1">
              <a:lnSpc>
                <a:spcPct val="90000"/>
              </a:lnSpc>
            </a:pPr>
            <a:r>
              <a:rPr lang="fr-FR" altLang="fr-FR" dirty="0"/>
              <a:t>La rationalité est tout cela et elle est aussi, spécialement, </a:t>
            </a:r>
            <a:r>
              <a:rPr lang="fr-FR" altLang="fr-FR" u="sng" dirty="0"/>
              <a:t>cognitive</a:t>
            </a:r>
          </a:p>
        </p:txBody>
      </p:sp>
    </p:spTree>
    <p:extLst>
      <p:ext uri="{BB962C8B-B14F-4D97-AF65-F5344CB8AC3E}">
        <p14:creationId xmlns:p14="http://schemas.microsoft.com/office/powerpoint/2010/main" val="188033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FD7F300-B8DC-4283-8C90-6BC55775C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altLang="fr-FR" dirty="0"/>
              <a:t>Théorie du choix rationnel (TCR) de COLEMAN</a:t>
            </a:r>
            <a:br>
              <a:rPr lang="fr-FR" altLang="fr-FR" dirty="0"/>
            </a:br>
            <a:r>
              <a:rPr lang="fr-FR" altLang="fr-FR" dirty="0"/>
              <a:t>vs. de la rationalité limitée (TRL) de SIMON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4168934-6D89-4F18-9ADB-17C86ABFD0C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599" y="1905000"/>
            <a:ext cx="6652591" cy="586409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u="sng" dirty="0"/>
              <a:t>Ressemblances</a:t>
            </a:r>
            <a:r>
              <a:rPr lang="fr-FR" altLang="fr-FR" dirty="0"/>
              <a:t> : les deux vont jusqu’à P 5</a:t>
            </a:r>
          </a:p>
          <a:p>
            <a:pPr eaLnBrk="1" hangingPunct="1"/>
            <a:endParaRPr lang="fr-FR" altLang="fr-FR" dirty="0"/>
          </a:p>
        </p:txBody>
      </p:sp>
      <p:graphicFrame>
        <p:nvGraphicFramePr>
          <p:cNvPr id="27664" name="Group 16">
            <a:extLst>
              <a:ext uri="{FF2B5EF4-FFF2-40B4-BE49-F238E27FC236}">
                <a16:creationId xmlns:a16="http://schemas.microsoft.com/office/drawing/2014/main" id="{32DCC8FA-8352-4DA9-B811-580DEE96981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09600" y="2795761"/>
          <a:ext cx="10972800" cy="3141662"/>
        </p:xfrm>
        <a:graphic>
          <a:graphicData uri="http://schemas.openxmlformats.org/drawingml/2006/table">
            <a:tbl>
              <a:tblPr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9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TCR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TRL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184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Utilitariste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Instrumentale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Conséquentialiste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Egoïste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1F2D9C90-726C-4852-9260-063EEF5DE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84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altLang="fr-FR" i="1" dirty="0"/>
              <a:t>Boudon</a:t>
            </a:r>
            <a:r>
              <a:rPr lang="fr-FR" altLang="fr-FR" dirty="0"/>
              <a:t>, L’Harmattan, 2020</a:t>
            </a:r>
            <a:br>
              <a:rPr lang="fr-FR" altLang="fr-FR" dirty="0"/>
            </a:br>
            <a:r>
              <a:rPr lang="fr-FR" altLang="fr-FR" sz="2200" dirty="0"/>
              <a:t>(et Wikipédia, 2013)</a:t>
            </a:r>
          </a:p>
        </p:txBody>
      </p:sp>
      <p:pic>
        <p:nvPicPr>
          <p:cNvPr id="10243" name="Espace réservé du contenu 3" descr="livre5.jpg">
            <a:extLst>
              <a:ext uri="{FF2B5EF4-FFF2-40B4-BE49-F238E27FC236}">
                <a16:creationId xmlns:a16="http://schemas.microsoft.com/office/drawing/2014/main" id="{49614527-9769-48D4-ABCE-47FECFFA12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27443" y="1457739"/>
            <a:ext cx="3650974" cy="50351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>
            <a:extLst>
              <a:ext uri="{FF2B5EF4-FFF2-40B4-BE49-F238E27FC236}">
                <a16:creationId xmlns:a16="http://schemas.microsoft.com/office/drawing/2014/main" id="{C09C0C3F-6D72-4F7D-8055-A7BAAEA60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504" y="251791"/>
            <a:ext cx="10614991" cy="1102621"/>
          </a:xfrm>
        </p:spPr>
        <p:txBody>
          <a:bodyPr>
            <a:normAutofit/>
          </a:bodyPr>
          <a:lstStyle/>
          <a:p>
            <a:pPr algn="ctr"/>
            <a:r>
              <a:rPr lang="fr-FR" altLang="fr-FR" i="1" dirty="0"/>
              <a:t>La sociologie</a:t>
            </a:r>
            <a:r>
              <a:rPr lang="fr-FR" altLang="fr-FR" dirty="0"/>
              <a:t>, Archives et culture, 2018</a:t>
            </a:r>
          </a:p>
        </p:txBody>
      </p:sp>
      <p:pic>
        <p:nvPicPr>
          <p:cNvPr id="9219" name="Espace réservé du contenu 5">
            <a:extLst>
              <a:ext uri="{FF2B5EF4-FFF2-40B4-BE49-F238E27FC236}">
                <a16:creationId xmlns:a16="http://schemas.microsoft.com/office/drawing/2014/main" id="{5FF55A81-5305-4B3A-AE72-0ED3DD0F05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1426" y="1497496"/>
            <a:ext cx="3935895" cy="51087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3F5EF9-229B-4DD5-BE11-CAEA10184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i="1" dirty="0"/>
              <a:t>La sociologie pas à pas</a:t>
            </a:r>
            <a:r>
              <a:rPr lang="fr-FR" dirty="0"/>
              <a:t>, Ellipses, 2023 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18B8CF4B-7F20-4F3E-9CB6-12CAA1F199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9575" y="1562100"/>
            <a:ext cx="35433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6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DE0CEE-8993-4A41-9DBD-6AF6EB8F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Combinaison des raisons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C678E4-35DF-4B54-AFAD-1887074C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Max WEBER (quatre dimensions)</a:t>
            </a:r>
          </a:p>
          <a:p>
            <a:pPr lvl="1"/>
            <a:r>
              <a:rPr lang="fr-FR" dirty="0"/>
              <a:t>Instrumental / « responsabilité »</a:t>
            </a:r>
          </a:p>
          <a:p>
            <a:pPr lvl="1"/>
            <a:r>
              <a:rPr lang="fr-FR" dirty="0"/>
              <a:t>Axiologique </a:t>
            </a:r>
            <a:r>
              <a:rPr lang="fr-FR" dirty="0">
                <a:sym typeface="Wingdings" panose="05000000000000000000" pitchFamily="2" charset="2"/>
              </a:rPr>
              <a:t>/ « conviction »</a:t>
            </a:r>
            <a:endParaRPr lang="fr-FR" dirty="0"/>
          </a:p>
          <a:p>
            <a:pPr lvl="1"/>
            <a:r>
              <a:rPr lang="fr-FR" dirty="0"/>
              <a:t>Affectif</a:t>
            </a:r>
          </a:p>
          <a:p>
            <a:pPr lvl="1"/>
            <a:r>
              <a:rPr lang="fr-FR" dirty="0"/>
              <a:t>Traditionnel</a:t>
            </a:r>
          </a:p>
          <a:p>
            <a:endParaRPr lang="fr-FR" dirty="0"/>
          </a:p>
          <a:p>
            <a:r>
              <a:rPr lang="fr-FR" dirty="0"/>
              <a:t>Raymond BOUDON (trois dimensions)</a:t>
            </a:r>
          </a:p>
          <a:p>
            <a:pPr lvl="1"/>
            <a:r>
              <a:rPr lang="fr-FR" dirty="0"/>
              <a:t>Instrumental</a:t>
            </a:r>
          </a:p>
          <a:p>
            <a:pPr lvl="1"/>
            <a:r>
              <a:rPr lang="fr-FR" dirty="0"/>
              <a:t>Axiologique</a:t>
            </a:r>
          </a:p>
          <a:p>
            <a:pPr lvl="1"/>
            <a:r>
              <a:rPr lang="fr-FR" dirty="0"/>
              <a:t>Cognitif</a:t>
            </a:r>
          </a:p>
        </p:txBody>
      </p:sp>
    </p:spTree>
    <p:extLst>
      <p:ext uri="{BB962C8B-B14F-4D97-AF65-F5344CB8AC3E}">
        <p14:creationId xmlns:p14="http://schemas.microsoft.com/office/powerpoint/2010/main" val="339387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D4C588-C413-436E-B9C2-ADABB702C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txBody>
          <a:bodyPr/>
          <a:lstStyle/>
          <a:p>
            <a:pPr algn="ctr"/>
            <a:r>
              <a:rPr lang="fr-FR" dirty="0"/>
              <a:t>Boudon ne retient pas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63CA7E-D716-49D4-8128-847666197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4972050"/>
          </a:xfrm>
        </p:spPr>
        <p:txBody>
          <a:bodyPr>
            <a:normAutofit/>
          </a:bodyPr>
          <a:lstStyle/>
          <a:p>
            <a:r>
              <a:rPr lang="fr-FR" dirty="0"/>
              <a:t>Les </a:t>
            </a:r>
            <a:r>
              <a:rPr lang="fr-FR" u="sng" dirty="0"/>
              <a:t>émotions</a:t>
            </a:r>
          </a:p>
          <a:p>
            <a:pPr lvl="1"/>
            <a:r>
              <a:rPr lang="fr-FR" dirty="0"/>
              <a:t>Elles ont un fondement cognitif</a:t>
            </a:r>
          </a:p>
          <a:p>
            <a:pPr lvl="1"/>
            <a:r>
              <a:rPr lang="fr-FR" dirty="0"/>
              <a:t>Exemple : l’indignation face à la personne âgée qui se fait voler son sac…</a:t>
            </a:r>
          </a:p>
          <a:p>
            <a:r>
              <a:rPr lang="fr-FR" dirty="0"/>
              <a:t>Les </a:t>
            </a:r>
            <a:r>
              <a:rPr lang="fr-FR" u="sng" dirty="0"/>
              <a:t>traditions</a:t>
            </a:r>
          </a:p>
          <a:p>
            <a:pPr lvl="1"/>
            <a:r>
              <a:rPr lang="fr-FR" dirty="0"/>
              <a:t>Elles ont une origine cognitive, axiologique ou instrumentale</a:t>
            </a:r>
          </a:p>
          <a:p>
            <a:pPr lvl="1"/>
            <a:r>
              <a:rPr lang="fr-FR" dirty="0"/>
              <a:t>Puis l’évolution dans le temps permet d’effectuer une sélection</a:t>
            </a:r>
          </a:p>
          <a:p>
            <a:pPr lvl="1"/>
            <a:endParaRPr lang="fr-FR" dirty="0"/>
          </a:p>
          <a:p>
            <a:r>
              <a:rPr lang="fr-FR" dirty="0"/>
              <a:t>Les </a:t>
            </a:r>
            <a:r>
              <a:rPr lang="fr-FR" u="sng" dirty="0"/>
              <a:t>biais cognitifs</a:t>
            </a:r>
          </a:p>
          <a:p>
            <a:pPr lvl="1"/>
            <a:r>
              <a:rPr lang="fr-FR" dirty="0"/>
              <a:t>Des théories en vogue font suspecter que notre pensée dérape, en tombant systématiquement dans certains pièges (Cf. Tversky et Kahneman)</a:t>
            </a:r>
          </a:p>
          <a:p>
            <a:pPr lvl="1"/>
            <a:r>
              <a:rPr lang="fr-FR" dirty="0"/>
              <a:t>En fait, non. Chacun a de « bonnes » raison de se persuader parfois d’idées fragiles, douteuses ou fausses. Mais on finit par approcher du vrai ou du juste</a:t>
            </a:r>
          </a:p>
        </p:txBody>
      </p:sp>
    </p:spTree>
    <p:extLst>
      <p:ext uri="{BB962C8B-B14F-4D97-AF65-F5344CB8AC3E}">
        <p14:creationId xmlns:p14="http://schemas.microsoft.com/office/powerpoint/2010/main" val="161594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778828A-CDBB-40B9-A0FB-8D7BBF83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12077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altLang="fr-FR" dirty="0"/>
              <a:t>Enquête sur les « valeurs » : tolérance (France, 2000)</a:t>
            </a:r>
          </a:p>
        </p:txBody>
      </p:sp>
      <p:graphicFrame>
        <p:nvGraphicFramePr>
          <p:cNvPr id="25619" name="Group 19">
            <a:extLst>
              <a:ext uri="{FF2B5EF4-FFF2-40B4-BE49-F238E27FC236}">
                <a16:creationId xmlns:a16="http://schemas.microsoft.com/office/drawing/2014/main" id="{E2DAE144-337F-4648-B36D-9A61FD68AB7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071814" y="1412876"/>
          <a:ext cx="6048375" cy="5140325"/>
        </p:xfrm>
        <a:graphic>
          <a:graphicData uri="http://schemas.openxmlformats.org/drawingml/2006/table">
            <a:tbl>
              <a:tblPr/>
              <a:tblGrid>
                <a:gridCol w="3096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Rejet du voisin</a:t>
                      </a:r>
                    </a:p>
                  </a:txBody>
                  <a:tcPr marL="91438" marR="9143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% de oui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0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Famille nombreuse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Autre 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Étranger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Malade du sida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Instable émotionnel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Criminel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Homosexuel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Extrémiste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Toxicomane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Alcoolique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91438" marR="91438" marT="45733" marB="4573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24%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29%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45%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-"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50%</a:t>
                      </a:r>
                    </a:p>
                  </a:txBody>
                  <a:tcPr marL="91438" marR="91438" marT="45733" marB="4573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2625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3497</TotalTime>
  <Words>2883</Words>
  <Application>Microsoft Office PowerPoint</Application>
  <PresentationFormat>Grand écran</PresentationFormat>
  <Paragraphs>608</Paragraphs>
  <Slides>63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Tahoma</vt:lpstr>
      <vt:lpstr>Thème Office</vt:lpstr>
      <vt:lpstr>La rationalité ordinaire selon Boudon</vt:lpstr>
      <vt:lpstr>Plan</vt:lpstr>
      <vt:lpstr>ŒUVRE sur les grands thèmes en sociologie</vt:lpstr>
      <vt:lpstr>Fin de l’ŒUVRE, axée sur la rationalité ordinaire</vt:lpstr>
      <vt:lpstr>1) En interne : instrumentale, axiologique, cognitive</vt:lpstr>
      <vt:lpstr>Débats sur les raisons</vt:lpstr>
      <vt:lpstr>Combinaison des raisons</vt:lpstr>
      <vt:lpstr>Boudon ne retient pas</vt:lpstr>
      <vt:lpstr>Enquête sur les « valeurs » : tolérance (France, 2000)</vt:lpstr>
      <vt:lpstr>Raisons de ces opinions</vt:lpstr>
      <vt:lpstr>2) En externe : entre effets des actions et contextes</vt:lpstr>
      <vt:lpstr>Partie 2</vt:lpstr>
      <vt:lpstr>Raisons : entre effets des actions et contextes</vt:lpstr>
      <vt:lpstr>Expliquer un phénomène social S c’est : en comprendre les raisons r entre effets collectifs des actions f(a) et contextes sociaux C</vt:lpstr>
      <vt:lpstr>Raisons : entre actions et contextes</vt:lpstr>
      <vt:lpstr>Raisons : entre actions et contextes</vt:lpstr>
      <vt:lpstr>A) Effets émergents</vt:lpstr>
      <vt:lpstr>Effets émergents</vt:lpstr>
      <vt:lpstr>Effets émergents</vt:lpstr>
      <vt:lpstr>Embouteillage </vt:lpstr>
      <vt:lpstr>Effets émergents</vt:lpstr>
      <vt:lpstr>Effets émergents</vt:lpstr>
      <vt:lpstr>Ghetto involontaire </vt:lpstr>
      <vt:lpstr>Effets des actions dans les exemples</vt:lpstr>
      <vt:lpstr>Les raisons ont des effets via les actions</vt:lpstr>
      <vt:lpstr>Effets émergents </vt:lpstr>
      <vt:lpstr>Références</vt:lpstr>
      <vt:lpstr>B) Contextes : classement</vt:lpstr>
      <vt:lpstr>Contextes : exemples de changement</vt:lpstr>
      <vt:lpstr>Diffusion d’une innovation : effets</vt:lpstr>
      <vt:lpstr>Diffusion d’une innovation : contextes</vt:lpstr>
      <vt:lpstr>Diffusion d’une innovation : raisons</vt:lpstr>
      <vt:lpstr>Diffusion d’une innovation</vt:lpstr>
      <vt:lpstr>Violence d’un mouvement : effets</vt:lpstr>
      <vt:lpstr>Violence d’un mouvement : contextes</vt:lpstr>
      <vt:lpstr>Violence d’un mouvement : raisons</vt:lpstr>
      <vt:lpstr>Violence d’un mouvement</vt:lpstr>
      <vt:lpstr>Contextes contrastés</vt:lpstr>
      <vt:lpstr>Raisons contextuelles</vt:lpstr>
      <vt:lpstr>Références</vt:lpstr>
      <vt:lpstr>Ni sous-estimation des raisons</vt:lpstr>
      <vt:lpstr>Ni surestimation des raisons</vt:lpstr>
      <vt:lpstr>3) Vers un modèle ajusté des comportements humains</vt:lpstr>
      <vt:lpstr>Partie 3</vt:lpstr>
      <vt:lpstr>La RO face aux modèles prévalents</vt:lpstr>
      <vt:lpstr>A) Postulats de Boudon pour classer les théories</vt:lpstr>
      <vt:lpstr>Positionnement de la TRO selon Boudon</vt:lpstr>
      <vt:lpstr>Théories possibles de la rationalité </vt:lpstr>
      <vt:lpstr>Vers une « théorie générale de la rationalité » </vt:lpstr>
      <vt:lpstr>Ni P0, ni toujours P4,5,6</vt:lpstr>
      <vt:lpstr>Résumé : avec la rationalité ordinaire</vt:lpstr>
      <vt:lpstr>B) Nuances par quelques proches</vt:lpstr>
      <vt:lpstr>2) Nuances par quelques proches</vt:lpstr>
      <vt:lpstr>2) Pour quelques proches</vt:lpstr>
      <vt:lpstr>RO : modèle le plus général</vt:lpstr>
      <vt:lpstr>Références</vt:lpstr>
      <vt:lpstr>Annexe 1 : Sigles</vt:lpstr>
      <vt:lpstr>Annexe 2 : Comparaison Coleman-Boudon, Colloque Dauphine 15/10/2020 Jean-Michel Morin, 2022</vt:lpstr>
      <vt:lpstr>Théorie du choix rationnel (TCR) de COLEMAN vs. de la rationalité limitée (TRL) de SIMON</vt:lpstr>
      <vt:lpstr>Théorie du choix rationnel (TCR) de COLEMAN vs. de la rationalité limitée (TRL) de SIMON</vt:lpstr>
      <vt:lpstr>Boudon, L’Harmattan, 2020 (et Wikipédia, 2013)</vt:lpstr>
      <vt:lpstr>La sociologie, Archives et culture, 2018</vt:lpstr>
      <vt:lpstr>La sociologie pas à pas, Ellipses, 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RAISONS</dc:title>
  <dc:creator>Morin Jean-Michel</dc:creator>
  <cp:lastModifiedBy>NATHALIE BULLE</cp:lastModifiedBy>
  <cp:revision>102</cp:revision>
  <dcterms:created xsi:type="dcterms:W3CDTF">2018-11-25T20:34:39Z</dcterms:created>
  <dcterms:modified xsi:type="dcterms:W3CDTF">2023-07-12T13:35:47Z</dcterms:modified>
</cp:coreProperties>
</file>