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60" r:id="rId5"/>
    <p:sldId id="261" r:id="rId6"/>
    <p:sldId id="262" r:id="rId7"/>
    <p:sldId id="265" r:id="rId8"/>
    <p:sldId id="258"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5"/>
    <p:restoredTop sz="95878"/>
  </p:normalViewPr>
  <p:slideViewPr>
    <p:cSldViewPr snapToGrid="0" snapToObjects="1">
      <p:cViewPr varScale="1">
        <p:scale>
          <a:sx n="85" d="100"/>
          <a:sy n="85"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A61015F-7CC6-4D0A-9D87-873EA4C304CC}"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Cliquez pour 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5C68B11-C5A8-448C-8CE9-B1A273C79CFC}"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7616CA0-919D-4A49-9C8A-62FDFB3A5183}"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7/12/2023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8683F3-A521-9847-879C-B0AC26B3ED4A}"/>
              </a:ext>
            </a:extLst>
          </p:cNvPr>
          <p:cNvSpPr>
            <a:spLocks noGrp="1"/>
          </p:cNvSpPr>
          <p:nvPr>
            <p:ph type="ctrTitle"/>
          </p:nvPr>
        </p:nvSpPr>
        <p:spPr/>
        <p:txBody>
          <a:bodyPr>
            <a:normAutofit/>
          </a:bodyPr>
          <a:lstStyle/>
          <a:p>
            <a:r>
              <a:rPr lang="fr-FR" sz="3800" dirty="0"/>
              <a:t>Max Weber &amp; </a:t>
            </a:r>
            <a:r>
              <a:rPr lang="fr-FR" sz="3800" dirty="0" err="1"/>
              <a:t>understanding</a:t>
            </a:r>
            <a:r>
              <a:rPr lang="fr-FR" sz="3800" dirty="0"/>
              <a:t> </a:t>
            </a:r>
            <a:r>
              <a:rPr lang="fr-FR" sz="3800" dirty="0" err="1"/>
              <a:t>explanation</a:t>
            </a:r>
            <a:br>
              <a:rPr lang="fr-FR" sz="3800" dirty="0"/>
            </a:br>
            <a:r>
              <a:rPr lang="fr-FR" sz="2400" dirty="0"/>
              <a:t>W. Feuerhahn (CNRS, CAK)</a:t>
            </a:r>
          </a:p>
        </p:txBody>
      </p:sp>
      <p:sp>
        <p:nvSpPr>
          <p:cNvPr id="3" name="Sous-titre 2">
            <a:extLst>
              <a:ext uri="{FF2B5EF4-FFF2-40B4-BE49-F238E27FC236}">
                <a16:creationId xmlns:a16="http://schemas.microsoft.com/office/drawing/2014/main" id="{ED27E520-DE12-DC42-B262-31D69E0B37EE}"/>
              </a:ext>
            </a:extLst>
          </p:cNvPr>
          <p:cNvSpPr>
            <a:spLocks noGrp="1"/>
          </p:cNvSpPr>
          <p:nvPr>
            <p:ph type="subTitle" idx="1"/>
          </p:nvPr>
        </p:nvSpPr>
        <p:spPr/>
        <p:txBody>
          <a:bodyPr/>
          <a:lstStyle/>
          <a:p>
            <a:r>
              <a:rPr lang="fr-FR" dirty="0" err="1"/>
              <a:t>Methodological</a:t>
            </a:r>
            <a:r>
              <a:rPr lang="fr-FR" dirty="0"/>
              <a:t> </a:t>
            </a:r>
            <a:r>
              <a:rPr lang="fr-FR" dirty="0" err="1"/>
              <a:t>Individualism</a:t>
            </a:r>
            <a:r>
              <a:rPr lang="fr-FR" dirty="0"/>
              <a:t> and </a:t>
            </a:r>
            <a:r>
              <a:rPr lang="fr-FR" dirty="0" err="1"/>
              <a:t>Contemporary</a:t>
            </a:r>
            <a:r>
              <a:rPr lang="fr-FR" dirty="0"/>
              <a:t> Social Sciences</a:t>
            </a:r>
          </a:p>
          <a:p>
            <a:r>
              <a:rPr lang="fr-FR" dirty="0"/>
              <a:t>6-7.07.2023 (Sorbonne)</a:t>
            </a:r>
          </a:p>
        </p:txBody>
      </p:sp>
    </p:spTree>
    <p:extLst>
      <p:ext uri="{BB962C8B-B14F-4D97-AF65-F5344CB8AC3E}">
        <p14:creationId xmlns:p14="http://schemas.microsoft.com/office/powerpoint/2010/main" val="491658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A40C83-19F8-BE43-B9BF-AE9681A63678}"/>
              </a:ext>
            </a:extLst>
          </p:cNvPr>
          <p:cNvSpPr>
            <a:spLocks noGrp="1"/>
          </p:cNvSpPr>
          <p:nvPr>
            <p:ph type="title"/>
          </p:nvPr>
        </p:nvSpPr>
        <p:spPr/>
        <p:txBody>
          <a:bodyPr/>
          <a:lstStyle/>
          <a:p>
            <a:r>
              <a:rPr lang="fr-FR" dirty="0"/>
              <a:t>Weber and </a:t>
            </a:r>
            <a:r>
              <a:rPr lang="fr-FR" dirty="0" err="1"/>
              <a:t>Understanding</a:t>
            </a:r>
            <a:r>
              <a:rPr lang="fr-FR" dirty="0"/>
              <a:t> </a:t>
            </a:r>
            <a:r>
              <a:rPr lang="fr-FR" dirty="0" err="1"/>
              <a:t>explanation</a:t>
            </a:r>
            <a:endParaRPr lang="fr-FR" dirty="0"/>
          </a:p>
        </p:txBody>
      </p:sp>
      <p:sp>
        <p:nvSpPr>
          <p:cNvPr id="3" name="Espace réservé du contenu 2">
            <a:extLst>
              <a:ext uri="{FF2B5EF4-FFF2-40B4-BE49-F238E27FC236}">
                <a16:creationId xmlns:a16="http://schemas.microsoft.com/office/drawing/2014/main" id="{FBCCF73D-AE16-6841-9BE6-9E0E88295612}"/>
              </a:ext>
            </a:extLst>
          </p:cNvPr>
          <p:cNvSpPr>
            <a:spLocks noGrp="1"/>
          </p:cNvSpPr>
          <p:nvPr>
            <p:ph idx="1"/>
          </p:nvPr>
        </p:nvSpPr>
        <p:spPr/>
        <p:txBody>
          <a:bodyPr>
            <a:normAutofit/>
          </a:bodyPr>
          <a:lstStyle/>
          <a:p>
            <a:pPr algn="just"/>
            <a:r>
              <a:rPr lang="en-US" sz="3200" dirty="0">
                <a:effectLst/>
                <a:latin typeface="+mj-lt"/>
                <a:ea typeface="Times New Roman" panose="02020603050405020304" pitchFamily="18" charset="0"/>
              </a:rPr>
              <a:t>"When we wish to interpret [human </a:t>
            </a:r>
            <a:r>
              <a:rPr lang="en-US" sz="3200" dirty="0" err="1">
                <a:effectLst/>
                <a:latin typeface="+mj-lt"/>
                <a:ea typeface="Times New Roman" panose="02020603050405020304" pitchFamily="18" charset="0"/>
              </a:rPr>
              <a:t>behaviour</a:t>
            </a:r>
            <a:r>
              <a:rPr lang="en-US" sz="3200" dirty="0">
                <a:effectLst/>
                <a:latin typeface="+mj-lt"/>
                <a:ea typeface="Times New Roman" panose="02020603050405020304" pitchFamily="18" charset="0"/>
              </a:rPr>
              <a:t>], we can, at least in principle, set ourselves the goal not make it ‘comprehensible’ [in the sense of] being 'possible' (that is to say: consistent with our nomological knowledge), but also to 'understand' it; that is to say, to uncover a concrete 'motive' that we can 're-experience' 'within ourselves', or a complex of such motives, to which we can impute [that </a:t>
            </a:r>
            <a:r>
              <a:rPr lang="en-US" sz="3200" dirty="0" err="1">
                <a:effectLst/>
                <a:latin typeface="+mj-lt"/>
                <a:ea typeface="Times New Roman" panose="02020603050405020304" pitchFamily="18" charset="0"/>
              </a:rPr>
              <a:t>behaviour</a:t>
            </a:r>
            <a:r>
              <a:rPr lang="en-US" sz="3200" dirty="0">
                <a:effectLst/>
                <a:latin typeface="+mj-lt"/>
                <a:ea typeface="Times New Roman" panose="02020603050405020304" pitchFamily="18" charset="0"/>
              </a:rPr>
              <a:t>] (with a degree of precision which will vary according to the nature of the source material)."</a:t>
            </a:r>
            <a:endParaRPr lang="fr-FR" sz="3200" dirty="0">
              <a:latin typeface="+mj-lt"/>
            </a:endParaRPr>
          </a:p>
        </p:txBody>
      </p:sp>
    </p:spTree>
    <p:extLst>
      <p:ext uri="{BB962C8B-B14F-4D97-AF65-F5344CB8AC3E}">
        <p14:creationId xmlns:p14="http://schemas.microsoft.com/office/powerpoint/2010/main" val="3969674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51220A-7AF9-EB4A-94EC-5AD60ADA05A1}"/>
              </a:ext>
            </a:extLst>
          </p:cNvPr>
          <p:cNvSpPr>
            <a:spLocks noGrp="1"/>
          </p:cNvSpPr>
          <p:nvPr>
            <p:ph type="title"/>
          </p:nvPr>
        </p:nvSpPr>
        <p:spPr/>
        <p:txBody>
          <a:bodyPr/>
          <a:lstStyle/>
          <a:p>
            <a:r>
              <a:rPr lang="fr-FR" dirty="0"/>
              <a:t>The </a:t>
            </a:r>
            <a:r>
              <a:rPr lang="fr-FR" dirty="0" err="1"/>
              <a:t>boundaries</a:t>
            </a:r>
            <a:r>
              <a:rPr lang="fr-FR" dirty="0"/>
              <a:t> of </a:t>
            </a:r>
            <a:r>
              <a:rPr lang="fr-FR" dirty="0" err="1"/>
              <a:t>understanding</a:t>
            </a:r>
            <a:r>
              <a:rPr lang="fr-FR" dirty="0"/>
              <a:t> </a:t>
            </a:r>
            <a:r>
              <a:rPr lang="fr-FR" dirty="0" err="1"/>
              <a:t>explanation</a:t>
            </a:r>
            <a:endParaRPr lang="fr-FR" dirty="0"/>
          </a:p>
        </p:txBody>
      </p:sp>
      <p:sp>
        <p:nvSpPr>
          <p:cNvPr id="3" name="Espace réservé du contenu 2">
            <a:extLst>
              <a:ext uri="{FF2B5EF4-FFF2-40B4-BE49-F238E27FC236}">
                <a16:creationId xmlns:a16="http://schemas.microsoft.com/office/drawing/2014/main" id="{638A0037-C218-D44C-ADD0-B7EA141807E5}"/>
              </a:ext>
            </a:extLst>
          </p:cNvPr>
          <p:cNvSpPr>
            <a:spLocks noGrp="1"/>
          </p:cNvSpPr>
          <p:nvPr>
            <p:ph idx="1"/>
          </p:nvPr>
        </p:nvSpPr>
        <p:spPr/>
        <p:txBody>
          <a:bodyPr>
            <a:noAutofit/>
          </a:bodyPr>
          <a:lstStyle/>
          <a:p>
            <a:pPr algn="just"/>
            <a:r>
              <a:rPr lang="en-US" sz="3200" dirty="0">
                <a:latin typeface="+mj-lt"/>
                <a:ea typeface="Times New Roman" panose="02020603050405020304" pitchFamily="18" charset="0"/>
              </a:rPr>
              <a:t>“</a:t>
            </a:r>
            <a:r>
              <a:rPr lang="en-US" sz="3200" dirty="0">
                <a:effectLst/>
                <a:latin typeface="+mj-lt"/>
                <a:ea typeface="Times New Roman" panose="02020603050405020304" pitchFamily="18" charset="0"/>
              </a:rPr>
              <a:t>To be devoid of meaning is not identical with being lifeless or non-human; every artifact, such as for example a machine, can be understood only in terms of the meaning which its production and use have had or were intended to have; a meaning which may derive from a relation to exceedingly various purposes. Without reference to this meaning such an object remains wholly unintelligible. That which is intelligible or understandable about it is thus its relation to human action in the role either of means or of end; a relation of which the actor or actors can be said to have been aware and to which their action has been oriented. Only in terms of such categories is it possible to ‘understand’ objects of this kind”</a:t>
            </a:r>
            <a:endParaRPr lang="fr-FR" sz="3200" dirty="0">
              <a:latin typeface="+mj-lt"/>
            </a:endParaRPr>
          </a:p>
        </p:txBody>
      </p:sp>
    </p:spTree>
    <p:extLst>
      <p:ext uri="{BB962C8B-B14F-4D97-AF65-F5344CB8AC3E}">
        <p14:creationId xmlns:p14="http://schemas.microsoft.com/office/powerpoint/2010/main" val="1887101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7BADA9-9561-2A4A-B6B9-19EEADF09F6B}"/>
              </a:ext>
            </a:extLst>
          </p:cNvPr>
          <p:cNvSpPr>
            <a:spLocks noGrp="1"/>
          </p:cNvSpPr>
          <p:nvPr>
            <p:ph type="title"/>
          </p:nvPr>
        </p:nvSpPr>
        <p:spPr/>
        <p:txBody>
          <a:bodyPr/>
          <a:lstStyle/>
          <a:p>
            <a:r>
              <a:rPr lang="fr-FR" dirty="0" err="1"/>
              <a:t>Understanding</a:t>
            </a:r>
            <a:r>
              <a:rPr lang="fr-FR" dirty="0"/>
              <a:t> </a:t>
            </a:r>
            <a:r>
              <a:rPr lang="fr-FR" i="1" dirty="0"/>
              <a:t>vs</a:t>
            </a:r>
            <a:r>
              <a:rPr lang="fr-FR" dirty="0"/>
              <a:t> </a:t>
            </a:r>
            <a:r>
              <a:rPr lang="fr-FR" dirty="0" err="1"/>
              <a:t>explanation</a:t>
            </a:r>
            <a:r>
              <a:rPr lang="fr-FR" dirty="0"/>
              <a:t>: a </a:t>
            </a:r>
            <a:r>
              <a:rPr lang="fr-FR" dirty="0" err="1"/>
              <a:t>dividing</a:t>
            </a:r>
            <a:r>
              <a:rPr lang="fr-FR" dirty="0"/>
              <a:t> line?</a:t>
            </a:r>
          </a:p>
        </p:txBody>
      </p:sp>
      <p:pic>
        <p:nvPicPr>
          <p:cNvPr id="5" name="Espace réservé du contenu 4">
            <a:extLst>
              <a:ext uri="{FF2B5EF4-FFF2-40B4-BE49-F238E27FC236}">
                <a16:creationId xmlns:a16="http://schemas.microsoft.com/office/drawing/2014/main" id="{2F3A4B3A-D86C-5E41-B13F-8A4D5570AC4F}"/>
              </a:ext>
            </a:extLst>
          </p:cNvPr>
          <p:cNvPicPr>
            <a:picLocks noGrp="1" noChangeAspect="1"/>
          </p:cNvPicPr>
          <p:nvPr>
            <p:ph idx="1"/>
          </p:nvPr>
        </p:nvPicPr>
        <p:blipFill>
          <a:blip r:embed="rId2"/>
          <a:stretch>
            <a:fillRect/>
          </a:stretch>
        </p:blipFill>
        <p:spPr>
          <a:xfrm>
            <a:off x="3745833" y="1691650"/>
            <a:ext cx="4276661" cy="4276661"/>
          </a:xfrm>
        </p:spPr>
      </p:pic>
    </p:spTree>
    <p:extLst>
      <p:ext uri="{BB962C8B-B14F-4D97-AF65-F5344CB8AC3E}">
        <p14:creationId xmlns:p14="http://schemas.microsoft.com/office/powerpoint/2010/main" val="217499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A99B3A-95AF-5F4A-B88F-E973C26943D8}"/>
              </a:ext>
            </a:extLst>
          </p:cNvPr>
          <p:cNvSpPr>
            <a:spLocks noGrp="1"/>
          </p:cNvSpPr>
          <p:nvPr>
            <p:ph type="title"/>
          </p:nvPr>
        </p:nvSpPr>
        <p:spPr/>
        <p:txBody>
          <a:bodyPr>
            <a:normAutofit fontScale="90000"/>
          </a:bodyPr>
          <a:lstStyle/>
          <a:p>
            <a:r>
              <a:rPr lang="fr-FR" dirty="0"/>
              <a:t>Roscher &amp; Knies and the </a:t>
            </a:r>
            <a:r>
              <a:rPr lang="fr-FR" dirty="0" err="1"/>
              <a:t>logical</a:t>
            </a:r>
            <a:r>
              <a:rPr lang="fr-FR" dirty="0"/>
              <a:t> </a:t>
            </a:r>
            <a:r>
              <a:rPr lang="fr-FR" dirty="0" err="1"/>
              <a:t>problems</a:t>
            </a:r>
            <a:r>
              <a:rPr lang="fr-FR" dirty="0"/>
              <a:t> of </a:t>
            </a:r>
            <a:r>
              <a:rPr lang="fr-FR" dirty="0" err="1"/>
              <a:t>historical</a:t>
            </a:r>
            <a:r>
              <a:rPr lang="fr-FR" dirty="0"/>
              <a:t> </a:t>
            </a:r>
            <a:r>
              <a:rPr lang="fr-FR" dirty="0" err="1"/>
              <a:t>economics</a:t>
            </a:r>
            <a:r>
              <a:rPr lang="fr-FR" dirty="0"/>
              <a:t> (1903-06): </a:t>
            </a:r>
            <a:br>
              <a:rPr lang="fr-FR" dirty="0"/>
            </a:br>
            <a:r>
              <a:rPr lang="fr-FR" dirty="0"/>
              <a:t>an </a:t>
            </a:r>
            <a:r>
              <a:rPr lang="fr-FR" dirty="0" err="1"/>
              <a:t>epistemological</a:t>
            </a:r>
            <a:r>
              <a:rPr lang="fr-FR" dirty="0"/>
              <a:t> </a:t>
            </a:r>
            <a:r>
              <a:rPr lang="fr-FR" dirty="0" err="1"/>
              <a:t>Battlefield</a:t>
            </a:r>
            <a:endParaRPr lang="fr-FR" dirty="0"/>
          </a:p>
        </p:txBody>
      </p:sp>
      <p:pic>
        <p:nvPicPr>
          <p:cNvPr id="5" name="Espace réservé du contenu 4">
            <a:extLst>
              <a:ext uri="{FF2B5EF4-FFF2-40B4-BE49-F238E27FC236}">
                <a16:creationId xmlns:a16="http://schemas.microsoft.com/office/drawing/2014/main" id="{C6EB2C83-F091-1E4B-AD4E-76CA93794EC6}"/>
              </a:ext>
            </a:extLst>
          </p:cNvPr>
          <p:cNvPicPr>
            <a:picLocks noGrp="1" noChangeAspect="1"/>
          </p:cNvPicPr>
          <p:nvPr>
            <p:ph idx="1"/>
          </p:nvPr>
        </p:nvPicPr>
        <p:blipFill>
          <a:blip r:embed="rId2"/>
          <a:stretch>
            <a:fillRect/>
          </a:stretch>
        </p:blipFill>
        <p:spPr>
          <a:xfrm>
            <a:off x="4507088" y="2286000"/>
            <a:ext cx="2753962" cy="4022725"/>
          </a:xfrm>
        </p:spPr>
      </p:pic>
    </p:spTree>
    <p:extLst>
      <p:ext uri="{BB962C8B-B14F-4D97-AF65-F5344CB8AC3E}">
        <p14:creationId xmlns:p14="http://schemas.microsoft.com/office/powerpoint/2010/main" val="553498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A95FF5-F658-C141-97AC-FC2B5422F2C6}"/>
              </a:ext>
            </a:extLst>
          </p:cNvPr>
          <p:cNvSpPr>
            <a:spLocks noGrp="1"/>
          </p:cNvSpPr>
          <p:nvPr>
            <p:ph type="title"/>
          </p:nvPr>
        </p:nvSpPr>
        <p:spPr/>
        <p:txBody>
          <a:bodyPr/>
          <a:lstStyle/>
          <a:p>
            <a:r>
              <a:rPr lang="fr-FR" dirty="0"/>
              <a:t>Weber &amp; The </a:t>
            </a:r>
            <a:r>
              <a:rPr lang="fr-FR" dirty="0" err="1"/>
              <a:t>Role</a:t>
            </a:r>
            <a:r>
              <a:rPr lang="fr-FR" dirty="0"/>
              <a:t> of </a:t>
            </a:r>
            <a:r>
              <a:rPr lang="fr-FR" dirty="0" err="1"/>
              <a:t>Methodology</a:t>
            </a:r>
            <a:endParaRPr lang="fr-FR" dirty="0"/>
          </a:p>
        </p:txBody>
      </p:sp>
      <p:sp>
        <p:nvSpPr>
          <p:cNvPr id="3" name="Espace réservé du contenu 2">
            <a:extLst>
              <a:ext uri="{FF2B5EF4-FFF2-40B4-BE49-F238E27FC236}">
                <a16:creationId xmlns:a16="http://schemas.microsoft.com/office/drawing/2014/main" id="{30B04EF9-15F8-7040-98BB-7862E9FF4E2D}"/>
              </a:ext>
            </a:extLst>
          </p:cNvPr>
          <p:cNvSpPr>
            <a:spLocks noGrp="1"/>
          </p:cNvSpPr>
          <p:nvPr>
            <p:ph idx="1"/>
          </p:nvPr>
        </p:nvSpPr>
        <p:spPr/>
        <p:txBody>
          <a:bodyPr/>
          <a:lstStyle/>
          <a:p>
            <a:endParaRPr lang="fr-FR" dirty="0">
              <a:highlight>
                <a:srgbClr val="FFFF00"/>
              </a:highlight>
            </a:endParaRPr>
          </a:p>
        </p:txBody>
      </p:sp>
      <p:sp>
        <p:nvSpPr>
          <p:cNvPr id="5" name="ZoneTexte 4">
            <a:extLst>
              <a:ext uri="{FF2B5EF4-FFF2-40B4-BE49-F238E27FC236}">
                <a16:creationId xmlns:a16="http://schemas.microsoft.com/office/drawing/2014/main" id="{69A2B9A4-8C2A-AF46-856E-6FAE5237B915}"/>
              </a:ext>
            </a:extLst>
          </p:cNvPr>
          <p:cNvSpPr txBox="1"/>
          <p:nvPr/>
        </p:nvSpPr>
        <p:spPr>
          <a:xfrm>
            <a:off x="1285103" y="2582562"/>
            <a:ext cx="9279923" cy="2862322"/>
          </a:xfrm>
          <a:prstGeom prst="rect">
            <a:avLst/>
          </a:prstGeom>
          <a:noFill/>
        </p:spPr>
        <p:txBody>
          <a:bodyPr wrap="square">
            <a:spAutoFit/>
          </a:bodyPr>
          <a:lstStyle/>
          <a:p>
            <a:pPr algn="just"/>
            <a:r>
              <a:rPr lang="en-US" sz="3600" dirty="0">
                <a:effectLst/>
                <a:latin typeface="+mj-lt"/>
                <a:ea typeface="Times New Roman" panose="02020603050405020304" pitchFamily="18" charset="0"/>
              </a:rPr>
              <a:t>"Methodology can never be more than a self-reflection on the means that have </a:t>
            </a:r>
            <a:r>
              <a:rPr lang="en-US" sz="3600" i="1" dirty="0">
                <a:effectLst/>
                <a:latin typeface="+mj-lt"/>
                <a:ea typeface="Times New Roman" panose="02020603050405020304" pitchFamily="18" charset="0"/>
              </a:rPr>
              <a:t>proved useful </a:t>
            </a:r>
            <a:r>
              <a:rPr lang="en-US" sz="3600" dirty="0">
                <a:effectLst/>
                <a:latin typeface="+mj-lt"/>
                <a:ea typeface="Times New Roman" panose="02020603050405020304" pitchFamily="18" charset="0"/>
              </a:rPr>
              <a:t>[</a:t>
            </a:r>
            <a:r>
              <a:rPr lang="en-US" sz="3600" i="1" dirty="0" err="1">
                <a:effectLst/>
                <a:latin typeface="+mj-lt"/>
                <a:ea typeface="Times New Roman" panose="02020603050405020304" pitchFamily="18" charset="0"/>
              </a:rPr>
              <a:t>bewährt</a:t>
            </a:r>
            <a:r>
              <a:rPr lang="en-US" sz="3600" dirty="0">
                <a:effectLst/>
                <a:latin typeface="+mj-lt"/>
                <a:ea typeface="Times New Roman" panose="02020603050405020304" pitchFamily="18" charset="0"/>
              </a:rPr>
              <a:t>] in [scientific] practice; and one does not need to be made explicitly aware of those means in order to produce useful work, just as one does not need to have knowledge of anatomy in order to walk 'correctly'" </a:t>
            </a:r>
            <a:endParaRPr lang="fr-FR" sz="3600" dirty="0">
              <a:latin typeface="+mj-lt"/>
            </a:endParaRPr>
          </a:p>
        </p:txBody>
      </p:sp>
    </p:spTree>
    <p:extLst>
      <p:ext uri="{BB962C8B-B14F-4D97-AF65-F5344CB8AC3E}">
        <p14:creationId xmlns:p14="http://schemas.microsoft.com/office/powerpoint/2010/main" val="4183612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B257E8-3760-B44E-9B64-E84731A49F9C}"/>
              </a:ext>
            </a:extLst>
          </p:cNvPr>
          <p:cNvSpPr>
            <a:spLocks noGrp="1"/>
          </p:cNvSpPr>
          <p:nvPr>
            <p:ph type="title"/>
          </p:nvPr>
        </p:nvSpPr>
        <p:spPr/>
        <p:txBody>
          <a:bodyPr/>
          <a:lstStyle/>
          <a:p>
            <a:r>
              <a:rPr lang="fr-FR" dirty="0"/>
              <a:t>Lamprecht </a:t>
            </a:r>
            <a:r>
              <a:rPr lang="fr-FR" dirty="0" err="1"/>
              <a:t>Controversy</a:t>
            </a:r>
            <a:endParaRPr lang="fr-FR" dirty="0"/>
          </a:p>
        </p:txBody>
      </p:sp>
      <p:pic>
        <p:nvPicPr>
          <p:cNvPr id="6" name="Espace réservé du contenu 5">
            <a:extLst>
              <a:ext uri="{FF2B5EF4-FFF2-40B4-BE49-F238E27FC236}">
                <a16:creationId xmlns:a16="http://schemas.microsoft.com/office/drawing/2014/main" id="{B36E5D1A-9103-5147-82EE-A7E98C467485}"/>
              </a:ext>
            </a:extLst>
          </p:cNvPr>
          <p:cNvPicPr>
            <a:picLocks noGrp="1" noChangeAspect="1"/>
          </p:cNvPicPr>
          <p:nvPr>
            <p:ph sz="half" idx="1"/>
          </p:nvPr>
        </p:nvPicPr>
        <p:blipFill>
          <a:blip r:embed="rId2"/>
          <a:stretch>
            <a:fillRect/>
          </a:stretch>
        </p:blipFill>
        <p:spPr>
          <a:xfrm>
            <a:off x="2113005" y="2721887"/>
            <a:ext cx="2450747" cy="3267663"/>
          </a:xfrm>
        </p:spPr>
      </p:pic>
      <p:pic>
        <p:nvPicPr>
          <p:cNvPr id="10" name="Espace réservé du contenu 9">
            <a:extLst>
              <a:ext uri="{FF2B5EF4-FFF2-40B4-BE49-F238E27FC236}">
                <a16:creationId xmlns:a16="http://schemas.microsoft.com/office/drawing/2014/main" id="{6DC81EDA-8757-A944-8665-63AA0366F913}"/>
              </a:ext>
            </a:extLst>
          </p:cNvPr>
          <p:cNvPicPr>
            <a:picLocks noGrp="1" noChangeAspect="1"/>
          </p:cNvPicPr>
          <p:nvPr>
            <p:ph sz="half" idx="2"/>
          </p:nvPr>
        </p:nvPicPr>
        <p:blipFill>
          <a:blip r:embed="rId3"/>
          <a:stretch>
            <a:fillRect/>
          </a:stretch>
        </p:blipFill>
        <p:spPr>
          <a:xfrm>
            <a:off x="5989638" y="2617455"/>
            <a:ext cx="4754562" cy="3359815"/>
          </a:xfrm>
        </p:spPr>
      </p:pic>
    </p:spTree>
    <p:extLst>
      <p:ext uri="{BB962C8B-B14F-4D97-AF65-F5344CB8AC3E}">
        <p14:creationId xmlns:p14="http://schemas.microsoft.com/office/powerpoint/2010/main" val="1059840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0D4D-893A-2943-840B-3200F77AA8E6}"/>
              </a:ext>
            </a:extLst>
          </p:cNvPr>
          <p:cNvSpPr>
            <a:spLocks noGrp="1"/>
          </p:cNvSpPr>
          <p:nvPr>
            <p:ph type="title"/>
          </p:nvPr>
        </p:nvSpPr>
        <p:spPr/>
        <p:txBody>
          <a:bodyPr>
            <a:normAutofit fontScale="90000"/>
          </a:bodyPr>
          <a:lstStyle/>
          <a:p>
            <a:pPr algn="ctr"/>
            <a:r>
              <a:rPr lang="fr-FR" dirty="0"/>
              <a:t>The « </a:t>
            </a:r>
            <a:r>
              <a:rPr lang="fr-FR" dirty="0" err="1"/>
              <a:t>older</a:t>
            </a:r>
            <a:r>
              <a:rPr lang="fr-FR" dirty="0"/>
              <a:t> </a:t>
            </a:r>
            <a:r>
              <a:rPr lang="fr-FR" dirty="0" err="1"/>
              <a:t>school</a:t>
            </a:r>
            <a:r>
              <a:rPr lang="fr-FR" dirty="0"/>
              <a:t> » of </a:t>
            </a:r>
            <a:r>
              <a:rPr lang="fr-FR" dirty="0" err="1"/>
              <a:t>historical</a:t>
            </a:r>
            <a:r>
              <a:rPr lang="fr-FR" dirty="0"/>
              <a:t> </a:t>
            </a:r>
            <a:r>
              <a:rPr lang="fr-FR" dirty="0" err="1"/>
              <a:t>economics</a:t>
            </a:r>
            <a:br>
              <a:rPr lang="fr-FR" dirty="0"/>
            </a:br>
            <a:r>
              <a:rPr lang="fr-FR" sz="4000" dirty="0"/>
              <a:t>Wilhelm Roscher (1817-1894) &amp; Karl Knies (1821-1898)</a:t>
            </a:r>
          </a:p>
        </p:txBody>
      </p:sp>
      <p:pic>
        <p:nvPicPr>
          <p:cNvPr id="6" name="Espace réservé du contenu 5">
            <a:extLst>
              <a:ext uri="{FF2B5EF4-FFF2-40B4-BE49-F238E27FC236}">
                <a16:creationId xmlns:a16="http://schemas.microsoft.com/office/drawing/2014/main" id="{4F86392D-241E-A34F-9D85-6A31FE6D7105}"/>
              </a:ext>
            </a:extLst>
          </p:cNvPr>
          <p:cNvPicPr>
            <a:picLocks noGrp="1" noChangeAspect="1"/>
          </p:cNvPicPr>
          <p:nvPr>
            <p:ph sz="half" idx="1"/>
          </p:nvPr>
        </p:nvPicPr>
        <p:blipFill>
          <a:blip r:embed="rId2"/>
          <a:stretch>
            <a:fillRect/>
          </a:stretch>
        </p:blipFill>
        <p:spPr>
          <a:xfrm>
            <a:off x="2004219" y="2417762"/>
            <a:ext cx="2794000" cy="3759200"/>
          </a:xfrm>
        </p:spPr>
      </p:pic>
      <p:pic>
        <p:nvPicPr>
          <p:cNvPr id="8" name="Espace réservé du contenu 7">
            <a:extLst>
              <a:ext uri="{FF2B5EF4-FFF2-40B4-BE49-F238E27FC236}">
                <a16:creationId xmlns:a16="http://schemas.microsoft.com/office/drawing/2014/main" id="{523EB286-73E4-4D4E-81E7-5399FE2DB966}"/>
              </a:ext>
            </a:extLst>
          </p:cNvPr>
          <p:cNvPicPr>
            <a:picLocks noGrp="1" noChangeAspect="1"/>
          </p:cNvPicPr>
          <p:nvPr>
            <p:ph sz="half" idx="2"/>
          </p:nvPr>
        </p:nvPicPr>
        <p:blipFill>
          <a:blip r:embed="rId3"/>
          <a:stretch>
            <a:fillRect/>
          </a:stretch>
        </p:blipFill>
        <p:spPr>
          <a:xfrm>
            <a:off x="6969919" y="2443162"/>
            <a:ext cx="2794000" cy="3708400"/>
          </a:xfrm>
        </p:spPr>
      </p:pic>
    </p:spTree>
    <p:extLst>
      <p:ext uri="{BB962C8B-B14F-4D97-AF65-F5344CB8AC3E}">
        <p14:creationId xmlns:p14="http://schemas.microsoft.com/office/powerpoint/2010/main" val="3303526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6F5C8-5FEF-A849-BCDE-853024378F6F}"/>
              </a:ext>
            </a:extLst>
          </p:cNvPr>
          <p:cNvSpPr>
            <a:spLocks noGrp="1"/>
          </p:cNvSpPr>
          <p:nvPr>
            <p:ph type="title"/>
          </p:nvPr>
        </p:nvSpPr>
        <p:spPr/>
        <p:txBody>
          <a:bodyPr/>
          <a:lstStyle/>
          <a:p>
            <a:r>
              <a:rPr lang="fr-FR" dirty="0"/>
              <a:t>Wilhelm Windelband: </a:t>
            </a:r>
            <a:r>
              <a:rPr lang="fr-FR" i="1" dirty="0" err="1"/>
              <a:t>Geschichte</a:t>
            </a:r>
            <a:r>
              <a:rPr lang="fr-FR" i="1" dirty="0"/>
              <a:t> </a:t>
            </a:r>
            <a:r>
              <a:rPr lang="fr-FR" i="1" dirty="0" err="1"/>
              <a:t>und</a:t>
            </a:r>
            <a:r>
              <a:rPr lang="fr-FR" i="1" dirty="0"/>
              <a:t> </a:t>
            </a:r>
            <a:r>
              <a:rPr lang="fr-FR" i="1" dirty="0" err="1"/>
              <a:t>Naturwissenschaft</a:t>
            </a:r>
            <a:r>
              <a:rPr lang="fr-FR" dirty="0"/>
              <a:t> (1894)</a:t>
            </a:r>
          </a:p>
        </p:txBody>
      </p:sp>
      <p:sp>
        <p:nvSpPr>
          <p:cNvPr id="3" name="Espace réservé du contenu 2">
            <a:extLst>
              <a:ext uri="{FF2B5EF4-FFF2-40B4-BE49-F238E27FC236}">
                <a16:creationId xmlns:a16="http://schemas.microsoft.com/office/drawing/2014/main" id="{DA2DE725-C152-AC4E-B7FB-A5958BE1505F}"/>
              </a:ext>
            </a:extLst>
          </p:cNvPr>
          <p:cNvSpPr>
            <a:spLocks noGrp="1"/>
          </p:cNvSpPr>
          <p:nvPr>
            <p:ph idx="1"/>
          </p:nvPr>
        </p:nvSpPr>
        <p:spPr/>
        <p:txBody>
          <a:bodyPr>
            <a:normAutofit/>
          </a:bodyPr>
          <a:lstStyle/>
          <a:p>
            <a:pPr algn="just"/>
            <a:r>
              <a:rPr lang="en-US" sz="2800" dirty="0">
                <a:effectLst/>
                <a:latin typeface="+mj-lt"/>
                <a:ea typeface="Times New Roman" panose="02020603050405020304" pitchFamily="18" charset="0"/>
                <a:cs typeface="Times New Roman" panose="02020603050405020304" pitchFamily="18" charset="0"/>
              </a:rPr>
              <a:t>"We are faced here with a purely methodological division of the sciences of experience [...]. The principle of division is the formal character of their goals of knowledge. Some seek universal laws, others particular historical facts. To use the language of formal logic: the aim of some is the general apodictic judgement, that of the others the singular and assertoric proposition. [...] Some are the nomological sciences [</a:t>
            </a:r>
            <a:r>
              <a:rPr lang="en-US" sz="2800" i="1" dirty="0" err="1">
                <a:effectLst/>
                <a:latin typeface="+mj-lt"/>
                <a:ea typeface="Times New Roman" panose="02020603050405020304" pitchFamily="18" charset="0"/>
                <a:cs typeface="Times New Roman" panose="02020603050405020304" pitchFamily="18" charset="0"/>
              </a:rPr>
              <a:t>Gesetzeswissenschaften</a:t>
            </a:r>
            <a:r>
              <a:rPr lang="en-US" sz="2800" dirty="0">
                <a:effectLst/>
                <a:latin typeface="+mj-lt"/>
                <a:ea typeface="Times New Roman" panose="02020603050405020304" pitchFamily="18" charset="0"/>
                <a:cs typeface="Times New Roman" panose="02020603050405020304" pitchFamily="18" charset="0"/>
              </a:rPr>
              <a:t>], others the sciences of the event [</a:t>
            </a:r>
            <a:r>
              <a:rPr lang="en-US" sz="2800" i="1" dirty="0" err="1">
                <a:effectLst/>
                <a:latin typeface="+mj-lt"/>
                <a:ea typeface="Times New Roman" panose="02020603050405020304" pitchFamily="18" charset="0"/>
                <a:cs typeface="Times New Roman" panose="02020603050405020304" pitchFamily="18" charset="0"/>
              </a:rPr>
              <a:t>Ereigniswissenschaften</a:t>
            </a:r>
            <a:r>
              <a:rPr lang="en-US" sz="2800" dirty="0">
                <a:effectLst/>
                <a:latin typeface="+mj-lt"/>
                <a:ea typeface="Times New Roman" panose="02020603050405020304" pitchFamily="18" charset="0"/>
                <a:cs typeface="Times New Roman" panose="02020603050405020304" pitchFamily="18" charset="0"/>
              </a:rPr>
              <a:t>]; the former teach what is always, the latter what was only once. If I may coin a new expression, I would say that scientific thought is nomothetic in the first case and idiographic in the second. "</a:t>
            </a:r>
            <a:endParaRPr lang="fr-FR" sz="2800" dirty="0">
              <a:highlight>
                <a:srgbClr val="FFFF00"/>
              </a:highlight>
              <a:latin typeface="+mj-lt"/>
            </a:endParaRPr>
          </a:p>
        </p:txBody>
      </p:sp>
    </p:spTree>
    <p:extLst>
      <p:ext uri="{BB962C8B-B14F-4D97-AF65-F5344CB8AC3E}">
        <p14:creationId xmlns:p14="http://schemas.microsoft.com/office/powerpoint/2010/main" val="2200908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4BFF51-0FFE-FC40-8D83-D208D3987857}"/>
              </a:ext>
            </a:extLst>
          </p:cNvPr>
          <p:cNvSpPr>
            <a:spLocks noGrp="1"/>
          </p:cNvSpPr>
          <p:nvPr>
            <p:ph type="title"/>
          </p:nvPr>
        </p:nvSpPr>
        <p:spPr/>
        <p:txBody>
          <a:bodyPr>
            <a:normAutofit/>
          </a:bodyPr>
          <a:lstStyle/>
          <a:p>
            <a:r>
              <a:rPr lang="fr-FR" sz="4800" dirty="0" err="1"/>
              <a:t>Nomological</a:t>
            </a:r>
            <a:r>
              <a:rPr lang="fr-FR" sz="4800" dirty="0"/>
              <a:t> sciences </a:t>
            </a:r>
            <a:r>
              <a:rPr lang="fr-FR" sz="4800" i="1" dirty="0"/>
              <a:t>vs</a:t>
            </a:r>
            <a:r>
              <a:rPr lang="fr-FR" sz="4800" dirty="0"/>
              <a:t> sciences of reality</a:t>
            </a:r>
          </a:p>
        </p:txBody>
      </p:sp>
      <p:graphicFrame>
        <p:nvGraphicFramePr>
          <p:cNvPr id="5" name="Tableau 5">
            <a:extLst>
              <a:ext uri="{FF2B5EF4-FFF2-40B4-BE49-F238E27FC236}">
                <a16:creationId xmlns:a16="http://schemas.microsoft.com/office/drawing/2014/main" id="{799C102D-2F5C-904B-9D5C-47003CED8AF7}"/>
              </a:ext>
            </a:extLst>
          </p:cNvPr>
          <p:cNvGraphicFramePr>
            <a:graphicFrameLocks noGrp="1"/>
          </p:cNvGraphicFramePr>
          <p:nvPr>
            <p:ph idx="1"/>
            <p:extLst>
              <p:ext uri="{D42A27DB-BD31-4B8C-83A1-F6EECF244321}">
                <p14:modId xmlns:p14="http://schemas.microsoft.com/office/powerpoint/2010/main" val="3163043158"/>
              </p:ext>
            </p:extLst>
          </p:nvPr>
        </p:nvGraphicFramePr>
        <p:xfrm>
          <a:off x="1023938" y="1668162"/>
          <a:ext cx="9269241" cy="4942702"/>
        </p:xfrm>
        <a:graphic>
          <a:graphicData uri="http://schemas.openxmlformats.org/drawingml/2006/table">
            <a:tbl>
              <a:tblPr firstRow="1" bandRow="1">
                <a:tableStyleId>{5C22544A-7EE6-4342-B048-85BDC9FD1C3A}</a:tableStyleId>
              </a:tblPr>
              <a:tblGrid>
                <a:gridCol w="3089747">
                  <a:extLst>
                    <a:ext uri="{9D8B030D-6E8A-4147-A177-3AD203B41FA5}">
                      <a16:colId xmlns:a16="http://schemas.microsoft.com/office/drawing/2014/main" val="539817442"/>
                    </a:ext>
                  </a:extLst>
                </a:gridCol>
                <a:gridCol w="3089747">
                  <a:extLst>
                    <a:ext uri="{9D8B030D-6E8A-4147-A177-3AD203B41FA5}">
                      <a16:colId xmlns:a16="http://schemas.microsoft.com/office/drawing/2014/main" val="2856227932"/>
                    </a:ext>
                  </a:extLst>
                </a:gridCol>
                <a:gridCol w="3089747">
                  <a:extLst>
                    <a:ext uri="{9D8B030D-6E8A-4147-A177-3AD203B41FA5}">
                      <a16:colId xmlns:a16="http://schemas.microsoft.com/office/drawing/2014/main" val="844436698"/>
                    </a:ext>
                  </a:extLst>
                </a:gridCol>
              </a:tblGrid>
              <a:tr h="659027">
                <a:tc>
                  <a:txBody>
                    <a:bodyPr/>
                    <a:lstStyle/>
                    <a:p>
                      <a:r>
                        <a:rPr lang="fr-FR" dirty="0"/>
                        <a:t>                    Types of sciences</a:t>
                      </a:r>
                    </a:p>
                    <a:p>
                      <a:r>
                        <a:rPr lang="fr-FR" dirty="0" err="1"/>
                        <a:t>Features</a:t>
                      </a:r>
                      <a:endParaRPr lang="fr-FR" dirty="0"/>
                    </a:p>
                  </a:txBody>
                  <a:tcPr/>
                </a:tc>
                <a:tc>
                  <a:txBody>
                    <a:bodyPr/>
                    <a:lstStyle/>
                    <a:p>
                      <a:r>
                        <a:rPr lang="fr-FR" dirty="0" err="1"/>
                        <a:t>Nomological</a:t>
                      </a:r>
                      <a:r>
                        <a:rPr lang="fr-FR" dirty="0"/>
                        <a:t> Sciences</a:t>
                      </a:r>
                    </a:p>
                  </a:txBody>
                  <a:tcPr/>
                </a:tc>
                <a:tc>
                  <a:txBody>
                    <a:bodyPr/>
                    <a:lstStyle/>
                    <a:p>
                      <a:r>
                        <a:rPr lang="fr-FR" dirty="0"/>
                        <a:t>Sciences of Reality</a:t>
                      </a:r>
                    </a:p>
                  </a:txBody>
                  <a:tcPr/>
                </a:tc>
                <a:extLst>
                  <a:ext uri="{0D108BD9-81ED-4DB2-BD59-A6C34878D82A}">
                    <a16:rowId xmlns:a16="http://schemas.microsoft.com/office/drawing/2014/main" val="2748334562"/>
                  </a:ext>
                </a:extLst>
              </a:tr>
              <a:tr h="1252151">
                <a:tc>
                  <a:txBody>
                    <a:bodyPr/>
                    <a:lstStyle/>
                    <a:p>
                      <a:r>
                        <a:rPr lang="fr-FR" b="1" dirty="0" err="1"/>
                        <a:t>Task</a:t>
                      </a:r>
                      <a:endParaRPr lang="fr-FR" b="1" dirty="0"/>
                    </a:p>
                  </a:txBody>
                  <a:tcPr/>
                </a:tc>
                <a:tc>
                  <a:txBody>
                    <a:bodyPr/>
                    <a:lstStyle/>
                    <a:p>
                      <a:r>
                        <a:rPr lang="en-US" sz="1200" kern="1200" dirty="0">
                          <a:solidFill>
                            <a:schemeClr val="dk1"/>
                          </a:solidFill>
                          <a:effectLst/>
                          <a:latin typeface="+mn-lt"/>
                          <a:ea typeface="+mn-ea"/>
                          <a:cs typeface="+mn-cs"/>
                        </a:rPr>
                        <a:t>Ordering infinite, extensive and intensive diversity with a system of concepts and laws that can be universally valid in the most absolute way possible</a:t>
                      </a:r>
                      <a:r>
                        <a:rPr lang="fr-FR" sz="1200" dirty="0">
                          <a:effectLst/>
                        </a:rPr>
                        <a:t> </a:t>
                      </a:r>
                      <a:endParaRPr lang="fr-FR" sz="1200" dirty="0"/>
                    </a:p>
                  </a:txBody>
                  <a:tcPr/>
                </a:tc>
                <a:tc>
                  <a:txBody>
                    <a:bodyPr/>
                    <a:lstStyle/>
                    <a:p>
                      <a:r>
                        <a:rPr lang="en-US" sz="1200" kern="1200" dirty="0">
                          <a:solidFill>
                            <a:schemeClr val="dk1"/>
                          </a:solidFill>
                          <a:effectLst/>
                          <a:latin typeface="+mn-lt"/>
                          <a:ea typeface="+mn-ea"/>
                          <a:cs typeface="+mn-cs"/>
                        </a:rPr>
                        <a:t>Knowing reality in its singularity and uniqueness = knowing the elements of reality which, in their individual </a:t>
                      </a:r>
                      <a:r>
                        <a:rPr lang="en-US" sz="1200" i="1" kern="1200" dirty="0">
                          <a:solidFill>
                            <a:schemeClr val="dk1"/>
                          </a:solidFill>
                          <a:effectLst/>
                          <a:latin typeface="+mn-lt"/>
                          <a:ea typeface="+mn-ea"/>
                          <a:cs typeface="+mn-cs"/>
                        </a:rPr>
                        <a:t>specificity </a:t>
                      </a:r>
                      <a:r>
                        <a:rPr lang="en-US" sz="1200" kern="1200" dirty="0">
                          <a:solidFill>
                            <a:schemeClr val="dk1"/>
                          </a:solidFill>
                          <a:effectLst/>
                          <a:latin typeface="+mn-lt"/>
                          <a:ea typeface="+mn-ea"/>
                          <a:cs typeface="+mn-cs"/>
                        </a:rPr>
                        <a:t>and because of it, appear to us as essential</a:t>
                      </a:r>
                      <a:r>
                        <a:rPr lang="fr-FR" sz="1200" dirty="0">
                          <a:effectLst/>
                        </a:rPr>
                        <a:t> </a:t>
                      </a:r>
                      <a:endParaRPr lang="fr-FR" sz="1200" dirty="0"/>
                    </a:p>
                  </a:txBody>
                  <a:tcPr/>
                </a:tc>
                <a:extLst>
                  <a:ext uri="{0D108BD9-81ED-4DB2-BD59-A6C34878D82A}">
                    <a16:rowId xmlns:a16="http://schemas.microsoft.com/office/drawing/2014/main" val="2705388383"/>
                  </a:ext>
                </a:extLst>
              </a:tr>
              <a:tr h="856735">
                <a:tc>
                  <a:txBody>
                    <a:bodyPr/>
                    <a:lstStyle/>
                    <a:p>
                      <a:r>
                        <a:rPr lang="fr-FR" b="1" dirty="0" err="1"/>
                        <a:t>Logical</a:t>
                      </a:r>
                      <a:r>
                        <a:rPr lang="fr-FR" dirty="0"/>
                        <a:t> </a:t>
                      </a:r>
                      <a:r>
                        <a:rPr lang="fr-FR" b="1" dirty="0" err="1"/>
                        <a:t>Ideal</a:t>
                      </a:r>
                      <a:endParaRPr lang="fr-FR" b="1" dirty="0"/>
                    </a:p>
                  </a:txBody>
                  <a:tcPr/>
                </a:tc>
                <a:tc>
                  <a:txBody>
                    <a:bodyPr/>
                    <a:lstStyle/>
                    <a:p>
                      <a:r>
                        <a:rPr lang="en-US" sz="1200" kern="1200" dirty="0">
                          <a:solidFill>
                            <a:schemeClr val="dk1"/>
                          </a:solidFill>
                          <a:effectLst/>
                          <a:latin typeface="+mn-lt"/>
                          <a:ea typeface="+mn-ea"/>
                          <a:cs typeface="+mn-cs"/>
                        </a:rPr>
                        <a:t>Establish a system of universal laws and concepts</a:t>
                      </a:r>
                      <a:r>
                        <a:rPr lang="fr-FR" sz="1200" dirty="0">
                          <a:effectLst/>
                        </a:rPr>
                        <a:t> </a:t>
                      </a:r>
                      <a:endParaRPr lang="fr-FR" sz="1200" dirty="0"/>
                    </a:p>
                  </a:txBody>
                  <a:tcPr/>
                </a:tc>
                <a:tc>
                  <a:txBody>
                    <a:bodyPr/>
                    <a:lstStyle/>
                    <a:p>
                      <a:r>
                        <a:rPr lang="en-US" sz="1200" kern="1200" dirty="0">
                          <a:solidFill>
                            <a:schemeClr val="dk1"/>
                          </a:solidFill>
                          <a:effectLst/>
                          <a:latin typeface="+mn-lt"/>
                          <a:ea typeface="+mn-ea"/>
                          <a:cs typeface="+mn-cs"/>
                        </a:rPr>
                        <a:t>Separating what we consider 'characteristic' from what is contingent in individual phenomena</a:t>
                      </a:r>
                      <a:r>
                        <a:rPr lang="fr-FR" sz="1200" dirty="0">
                          <a:effectLst/>
                        </a:rPr>
                        <a:t> </a:t>
                      </a:r>
                      <a:endParaRPr lang="fr-FR" sz="1200" dirty="0"/>
                    </a:p>
                  </a:txBody>
                  <a:tcPr/>
                </a:tc>
                <a:extLst>
                  <a:ext uri="{0D108BD9-81ED-4DB2-BD59-A6C34878D82A}">
                    <a16:rowId xmlns:a16="http://schemas.microsoft.com/office/drawing/2014/main" val="1110240814"/>
                  </a:ext>
                </a:extLst>
              </a:tr>
              <a:tr h="856735">
                <a:tc>
                  <a:txBody>
                    <a:bodyPr/>
                    <a:lstStyle/>
                    <a:p>
                      <a:r>
                        <a:rPr lang="fr-FR" b="1" dirty="0" err="1"/>
                        <a:t>Specific</a:t>
                      </a:r>
                      <a:r>
                        <a:rPr lang="fr-FR" b="1" dirty="0"/>
                        <a:t> </a:t>
                      </a:r>
                      <a:r>
                        <a:rPr lang="fr-FR" b="1" dirty="0" err="1"/>
                        <a:t>Logical</a:t>
                      </a:r>
                      <a:r>
                        <a:rPr lang="fr-FR" b="1" dirty="0"/>
                        <a:t> </a:t>
                      </a:r>
                      <a:r>
                        <a:rPr lang="fr-FR" b="1" dirty="0" err="1"/>
                        <a:t>Means</a:t>
                      </a:r>
                      <a:endParaRPr lang="fr-FR" b="1" dirty="0"/>
                    </a:p>
                  </a:txBody>
                  <a:tcPr/>
                </a:tc>
                <a:tc>
                  <a:txBody>
                    <a:bodyPr/>
                    <a:lstStyle/>
                    <a:p>
                      <a:r>
                        <a:rPr lang="en-US" sz="1200" kern="1200" dirty="0">
                          <a:solidFill>
                            <a:schemeClr val="dk1"/>
                          </a:solidFill>
                          <a:effectLst/>
                          <a:latin typeface="+mn-lt"/>
                          <a:ea typeface="+mn-ea"/>
                          <a:cs typeface="+mn-cs"/>
                        </a:rPr>
                        <a:t>Use of concepts whose extension is ever increasing and whose understanding is ever more restricted</a:t>
                      </a:r>
                      <a:r>
                        <a:rPr lang="fr-FR" sz="1200" dirty="0">
                          <a:effectLst/>
                        </a:rPr>
                        <a:t> </a:t>
                      </a:r>
                      <a:endParaRPr lang="fr-FR" sz="1200" dirty="0"/>
                    </a:p>
                  </a:txBody>
                  <a:tcPr/>
                </a:tc>
                <a:tc>
                  <a:txBody>
                    <a:bodyPr/>
                    <a:lstStyle/>
                    <a:p>
                      <a:r>
                        <a:rPr lang="en-US" sz="1200" kern="1200" dirty="0">
                          <a:solidFill>
                            <a:schemeClr val="dk1"/>
                          </a:solidFill>
                          <a:effectLst/>
                          <a:latin typeface="+mn-lt"/>
                          <a:ea typeface="+mn-ea"/>
                          <a:cs typeface="+mn-cs"/>
                        </a:rPr>
                        <a:t>Formation of relationship concepts with ever greater understanding and ever smaller extension</a:t>
                      </a:r>
                      <a:r>
                        <a:rPr lang="fr-FR" sz="1200" dirty="0">
                          <a:effectLst/>
                        </a:rPr>
                        <a:t> </a:t>
                      </a:r>
                      <a:endParaRPr lang="fr-FR" sz="1200" dirty="0"/>
                    </a:p>
                  </a:txBody>
                  <a:tcPr/>
                </a:tc>
                <a:extLst>
                  <a:ext uri="{0D108BD9-81ED-4DB2-BD59-A6C34878D82A}">
                    <a16:rowId xmlns:a16="http://schemas.microsoft.com/office/drawing/2014/main" val="1272407555"/>
                  </a:ext>
                </a:extLst>
              </a:tr>
              <a:tr h="461319">
                <a:tc>
                  <a:txBody>
                    <a:bodyPr/>
                    <a:lstStyle/>
                    <a:p>
                      <a:r>
                        <a:rPr lang="fr-FR" b="1" dirty="0" err="1"/>
                        <a:t>Specific</a:t>
                      </a:r>
                      <a:r>
                        <a:rPr lang="fr-FR" b="1" dirty="0"/>
                        <a:t> </a:t>
                      </a:r>
                      <a:r>
                        <a:rPr lang="fr-FR" b="1" dirty="0" err="1"/>
                        <a:t>Logical</a:t>
                      </a:r>
                      <a:r>
                        <a:rPr lang="fr-FR" b="1" dirty="0"/>
                        <a:t> Product</a:t>
                      </a:r>
                    </a:p>
                  </a:txBody>
                  <a:tcPr/>
                </a:tc>
                <a:tc>
                  <a:txBody>
                    <a:bodyPr/>
                    <a:lstStyle/>
                    <a:p>
                      <a:r>
                        <a:rPr lang="en-US" sz="1200" kern="1200" dirty="0">
                          <a:solidFill>
                            <a:schemeClr val="dk1"/>
                          </a:solidFill>
                          <a:effectLst/>
                          <a:latin typeface="+mn-lt"/>
                          <a:ea typeface="+mn-ea"/>
                          <a:cs typeface="+mn-cs"/>
                        </a:rPr>
                        <a:t>Concepts about relationships with general value (laws)</a:t>
                      </a:r>
                      <a:r>
                        <a:rPr lang="fr-FR" sz="1200" dirty="0">
                          <a:effectLst/>
                        </a:rPr>
                        <a:t> </a:t>
                      </a:r>
                      <a:endParaRPr lang="fr-FR" sz="1200" dirty="0"/>
                    </a:p>
                  </a:txBody>
                  <a:tcPr/>
                </a:tc>
                <a:tc>
                  <a:txBody>
                    <a:bodyPr/>
                    <a:lstStyle/>
                    <a:p>
                      <a:r>
                        <a:rPr lang="en-US" sz="1200" kern="1200" dirty="0">
                          <a:solidFill>
                            <a:schemeClr val="dk1"/>
                          </a:solidFill>
                          <a:effectLst/>
                          <a:latin typeface="+mn-lt"/>
                          <a:ea typeface="+mn-ea"/>
                          <a:cs typeface="+mn-cs"/>
                        </a:rPr>
                        <a:t>Individual concepts about things with historical significance</a:t>
                      </a:r>
                      <a:r>
                        <a:rPr lang="fr-FR" sz="1200" dirty="0">
                          <a:effectLst/>
                        </a:rPr>
                        <a:t> </a:t>
                      </a:r>
                      <a:endParaRPr lang="fr-FR" sz="1200" dirty="0"/>
                    </a:p>
                  </a:txBody>
                  <a:tcPr/>
                </a:tc>
                <a:extLst>
                  <a:ext uri="{0D108BD9-81ED-4DB2-BD59-A6C34878D82A}">
                    <a16:rowId xmlns:a16="http://schemas.microsoft.com/office/drawing/2014/main" val="392234693"/>
                  </a:ext>
                </a:extLst>
              </a:tr>
              <a:tr h="856735">
                <a:tc>
                  <a:txBody>
                    <a:bodyPr/>
                    <a:lstStyle/>
                    <a:p>
                      <a:r>
                        <a:rPr lang="fr-FR" b="1" dirty="0"/>
                        <a:t>Scope of Practice</a:t>
                      </a:r>
                    </a:p>
                  </a:txBody>
                  <a:tcPr/>
                </a:tc>
                <a:tc>
                  <a:txBody>
                    <a:bodyPr/>
                    <a:lstStyle/>
                    <a:p>
                      <a:r>
                        <a:rPr lang="en-US" sz="1200" kern="1200" dirty="0">
                          <a:solidFill>
                            <a:schemeClr val="dk1"/>
                          </a:solidFill>
                          <a:effectLst/>
                          <a:latin typeface="+mn-lt"/>
                          <a:ea typeface="+mn-ea"/>
                          <a:cs typeface="+mn-cs"/>
                        </a:rPr>
                        <a:t>Wherever what we consider essential in phenomena can be subsumed under a generic category</a:t>
                      </a:r>
                      <a:r>
                        <a:rPr lang="fr-FR" sz="1200" dirty="0">
                          <a:effectLst/>
                        </a:rPr>
                        <a:t> </a:t>
                      </a:r>
                      <a:endParaRPr lang="fr-FR" sz="1200" dirty="0"/>
                    </a:p>
                  </a:txBody>
                  <a:tcPr/>
                </a:tc>
                <a:tc>
                  <a:txBody>
                    <a:bodyPr/>
                    <a:lstStyle/>
                    <a:p>
                      <a:r>
                        <a:rPr lang="en-US" sz="1200" kern="1200" dirty="0">
                          <a:solidFill>
                            <a:schemeClr val="dk1"/>
                          </a:solidFill>
                          <a:effectLst/>
                          <a:latin typeface="+mn-lt"/>
                          <a:ea typeface="+mn-ea"/>
                          <a:cs typeface="+mn-cs"/>
                        </a:rPr>
                        <a:t>Wherever concrete reality interests us </a:t>
                      </a:r>
                      <a:r>
                        <a:rPr lang="en-US" sz="1200" i="1" kern="1200" dirty="0">
                          <a:solidFill>
                            <a:schemeClr val="dk1"/>
                          </a:solidFill>
                          <a:effectLst/>
                          <a:latin typeface="+mn-lt"/>
                          <a:ea typeface="+mn-ea"/>
                          <a:cs typeface="+mn-cs"/>
                        </a:rPr>
                        <a:t>as such</a:t>
                      </a:r>
                      <a:r>
                        <a:rPr lang="fr-FR" sz="1200" dirty="0">
                          <a:effectLst/>
                        </a:rPr>
                        <a:t> </a:t>
                      </a:r>
                      <a:endParaRPr lang="fr-FR" sz="1200" dirty="0"/>
                    </a:p>
                  </a:txBody>
                  <a:tcPr/>
                </a:tc>
                <a:extLst>
                  <a:ext uri="{0D108BD9-81ED-4DB2-BD59-A6C34878D82A}">
                    <a16:rowId xmlns:a16="http://schemas.microsoft.com/office/drawing/2014/main" val="1488549206"/>
                  </a:ext>
                </a:extLst>
              </a:tr>
            </a:tbl>
          </a:graphicData>
        </a:graphic>
      </p:graphicFrame>
    </p:spTree>
    <p:extLst>
      <p:ext uri="{BB962C8B-B14F-4D97-AF65-F5344CB8AC3E}">
        <p14:creationId xmlns:p14="http://schemas.microsoft.com/office/powerpoint/2010/main" val="3288820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6D2FB6-2356-2045-A94B-9B7E827346F8}"/>
              </a:ext>
            </a:extLst>
          </p:cNvPr>
          <p:cNvSpPr>
            <a:spLocks noGrp="1"/>
          </p:cNvSpPr>
          <p:nvPr>
            <p:ph type="title"/>
          </p:nvPr>
        </p:nvSpPr>
        <p:spPr/>
        <p:txBody>
          <a:bodyPr>
            <a:normAutofit/>
          </a:bodyPr>
          <a:lstStyle/>
          <a:p>
            <a:r>
              <a:rPr lang="fr-FR" sz="3600" dirty="0"/>
              <a:t>Heinrich Rickert </a:t>
            </a:r>
            <a:r>
              <a:rPr lang="fr-FR" sz="3600" i="1" dirty="0" err="1"/>
              <a:t>Kulturwissenschaft</a:t>
            </a:r>
            <a:r>
              <a:rPr lang="fr-FR" sz="3600" i="1" dirty="0"/>
              <a:t> </a:t>
            </a:r>
            <a:r>
              <a:rPr lang="fr-FR" sz="3600" i="1" dirty="0" err="1"/>
              <a:t>und</a:t>
            </a:r>
            <a:r>
              <a:rPr lang="fr-FR" sz="3600" i="1" dirty="0"/>
              <a:t> </a:t>
            </a:r>
            <a:r>
              <a:rPr lang="fr-FR" sz="3600" i="1" dirty="0" err="1"/>
              <a:t>naturwissenschaft</a:t>
            </a:r>
            <a:r>
              <a:rPr lang="fr-FR" sz="3600" i="1" dirty="0"/>
              <a:t> </a:t>
            </a:r>
            <a:r>
              <a:rPr lang="fr-FR" sz="3600" dirty="0"/>
              <a:t>(1899)</a:t>
            </a:r>
          </a:p>
        </p:txBody>
      </p:sp>
      <p:sp>
        <p:nvSpPr>
          <p:cNvPr id="3" name="Espace réservé du contenu 2">
            <a:extLst>
              <a:ext uri="{FF2B5EF4-FFF2-40B4-BE49-F238E27FC236}">
                <a16:creationId xmlns:a16="http://schemas.microsoft.com/office/drawing/2014/main" id="{123B4BAE-725D-D547-80C6-1EB960DA0E0D}"/>
              </a:ext>
            </a:extLst>
          </p:cNvPr>
          <p:cNvSpPr>
            <a:spLocks noGrp="1"/>
          </p:cNvSpPr>
          <p:nvPr>
            <p:ph idx="1"/>
          </p:nvPr>
        </p:nvSpPr>
        <p:spPr/>
        <p:txBody>
          <a:bodyPr>
            <a:normAutofit/>
          </a:bodyPr>
          <a:lstStyle/>
          <a:p>
            <a:pPr algn="just"/>
            <a:r>
              <a:rPr lang="en-US" sz="2800" dirty="0">
                <a:effectLst/>
                <a:latin typeface="+mj-lt"/>
                <a:ea typeface="Times New Roman" panose="02020603050405020304" pitchFamily="18" charset="0"/>
              </a:rPr>
              <a:t>“We will find that we are usually only interested in realities that have no </a:t>
            </a:r>
            <a:r>
              <a:rPr lang="en-US" sz="2800" i="1" dirty="0">
                <a:effectLst/>
                <a:latin typeface="+mj-lt"/>
                <a:ea typeface="Times New Roman" panose="02020603050405020304" pitchFamily="18" charset="0"/>
              </a:rPr>
              <a:t>value </a:t>
            </a:r>
            <a:r>
              <a:rPr lang="en-US" sz="2800" dirty="0">
                <a:effectLst/>
                <a:latin typeface="+mj-lt"/>
                <a:ea typeface="Times New Roman" panose="02020603050405020304" pitchFamily="18" charset="0"/>
              </a:rPr>
              <a:t>or meaning that we can understand, and which we therefore regard as mere 'nature' in the sense already mentioned, in the sense of the sciences of nature in the logical sense; their singular configuration is </a:t>
            </a:r>
            <a:r>
              <a:rPr lang="en-US" sz="2800" i="1" dirty="0">
                <a:effectLst/>
                <a:latin typeface="+mj-lt"/>
                <a:ea typeface="Times New Roman" panose="02020603050405020304" pitchFamily="18" charset="0"/>
              </a:rPr>
              <a:t>not </a:t>
            </a:r>
            <a:r>
              <a:rPr lang="en-US" sz="2800" dirty="0">
                <a:effectLst/>
                <a:latin typeface="+mj-lt"/>
                <a:ea typeface="Times New Roman" panose="02020603050405020304" pitchFamily="18" charset="0"/>
              </a:rPr>
              <a:t>considered in its </a:t>
            </a:r>
            <a:r>
              <a:rPr lang="en-US" sz="2800" i="1" dirty="0">
                <a:effectLst/>
                <a:latin typeface="+mj-lt"/>
                <a:ea typeface="Times New Roman" panose="02020603050405020304" pitchFamily="18" charset="0"/>
              </a:rPr>
              <a:t>individuality</a:t>
            </a:r>
            <a:r>
              <a:rPr lang="en-US" sz="2800" dirty="0">
                <a:effectLst/>
                <a:latin typeface="+mj-lt"/>
                <a:ea typeface="Times New Roman" panose="02020603050405020304" pitchFamily="18" charset="0"/>
              </a:rPr>
              <a:t>, but commonly as a mere </a:t>
            </a:r>
            <a:r>
              <a:rPr lang="en-US" sz="2800" i="1" dirty="0">
                <a:effectLst/>
                <a:latin typeface="+mj-lt"/>
                <a:ea typeface="Times New Roman" panose="02020603050405020304" pitchFamily="18" charset="0"/>
              </a:rPr>
              <a:t>example of </a:t>
            </a:r>
            <a:r>
              <a:rPr lang="en-US" sz="2800" dirty="0">
                <a:effectLst/>
                <a:latin typeface="+mj-lt"/>
                <a:ea typeface="Times New Roman" panose="02020603050405020304" pitchFamily="18" charset="0"/>
              </a:rPr>
              <a:t>a more or less general concept. In contrast, the situation is quite different for cultural processes that are charged with value and meaning, and for events that we associate with culture because they represent its preliminary stages; our interest here is directed at the particular and the individual, as well as at their </a:t>
            </a:r>
            <a:r>
              <a:rPr lang="en-US" sz="2800" i="1" dirty="0">
                <a:effectLst/>
                <a:latin typeface="+mj-lt"/>
                <a:ea typeface="Times New Roman" panose="02020603050405020304" pitchFamily="18" charset="0"/>
              </a:rPr>
              <a:t>unique course</a:t>
            </a:r>
            <a:r>
              <a:rPr lang="en-US" sz="2800" dirty="0">
                <a:effectLst/>
                <a:latin typeface="+mj-lt"/>
                <a:ea typeface="Times New Roman" panose="02020603050405020304" pitchFamily="18" charset="0"/>
              </a:rPr>
              <a:t>. This is why we want to know them historically in an </a:t>
            </a:r>
            <a:r>
              <a:rPr lang="en-US" sz="2800" dirty="0" err="1">
                <a:effectLst/>
                <a:latin typeface="+mj-lt"/>
                <a:ea typeface="Times New Roman" panose="02020603050405020304" pitchFamily="18" charset="0"/>
              </a:rPr>
              <a:t>individualising</a:t>
            </a:r>
            <a:r>
              <a:rPr lang="en-US" sz="2800" dirty="0">
                <a:effectLst/>
                <a:latin typeface="+mj-lt"/>
                <a:ea typeface="Times New Roman" panose="02020603050405020304" pitchFamily="18" charset="0"/>
              </a:rPr>
              <a:t> way.”</a:t>
            </a:r>
            <a:endParaRPr lang="fr-FR" sz="2800" dirty="0">
              <a:latin typeface="+mj-lt"/>
            </a:endParaRPr>
          </a:p>
        </p:txBody>
      </p:sp>
    </p:spTree>
    <p:extLst>
      <p:ext uri="{BB962C8B-B14F-4D97-AF65-F5344CB8AC3E}">
        <p14:creationId xmlns:p14="http://schemas.microsoft.com/office/powerpoint/2010/main" val="2057869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Intégral</Template>
  <TotalTime>343</TotalTime>
  <Words>850</Words>
  <Application>Microsoft Office PowerPoint</Application>
  <PresentationFormat>Grand écran</PresentationFormat>
  <Paragraphs>37</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Tw Cen MT</vt:lpstr>
      <vt:lpstr>Tw Cen MT Condensed</vt:lpstr>
      <vt:lpstr>Wingdings 3</vt:lpstr>
      <vt:lpstr>Intégral</vt:lpstr>
      <vt:lpstr>Max Weber &amp; understanding explanation W. Feuerhahn (CNRS, CAK)</vt:lpstr>
      <vt:lpstr>Understanding vs explanation: a dividing line?</vt:lpstr>
      <vt:lpstr>Roscher &amp; Knies and the logical problems of historical economics (1903-06):  an epistemological Battlefield</vt:lpstr>
      <vt:lpstr>Weber &amp; The Role of Methodology</vt:lpstr>
      <vt:lpstr>Lamprecht Controversy</vt:lpstr>
      <vt:lpstr>The « older school » of historical economics Wilhelm Roscher (1817-1894) &amp; Karl Knies (1821-1898)</vt:lpstr>
      <vt:lpstr>Wilhelm Windelband: Geschichte und Naturwissenschaft (1894)</vt:lpstr>
      <vt:lpstr>Nomological sciences vs sciences of reality</vt:lpstr>
      <vt:lpstr>Heinrich Rickert Kulturwissenschaft und naturwissenschaft (1899)</vt:lpstr>
      <vt:lpstr>Weber and Understanding explanation</vt:lpstr>
      <vt:lpstr>The boundaries of understanding explanation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 Weber &amp; understanding explanation W. Feuerhahn (CNRS, CAK)</dc:title>
  <dc:creator>FEUERHAHN Wolf</dc:creator>
  <cp:lastModifiedBy>NATHALIE BULLE</cp:lastModifiedBy>
  <cp:revision>7</cp:revision>
  <dcterms:created xsi:type="dcterms:W3CDTF">2023-07-05T08:20:06Z</dcterms:created>
  <dcterms:modified xsi:type="dcterms:W3CDTF">2023-07-12T13:34:48Z</dcterms:modified>
</cp:coreProperties>
</file>