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7"/>
  </p:handoutMasterIdLst>
  <p:sldIdLst>
    <p:sldId id="256" r:id="rId2"/>
    <p:sldId id="292" r:id="rId3"/>
    <p:sldId id="257" r:id="rId4"/>
    <p:sldId id="258" r:id="rId5"/>
    <p:sldId id="273" r:id="rId6"/>
    <p:sldId id="259" r:id="rId7"/>
    <p:sldId id="293" r:id="rId8"/>
    <p:sldId id="261" r:id="rId9"/>
    <p:sldId id="268" r:id="rId10"/>
    <p:sldId id="263" r:id="rId11"/>
    <p:sldId id="269" r:id="rId12"/>
    <p:sldId id="265" r:id="rId13"/>
    <p:sldId id="270" r:id="rId14"/>
    <p:sldId id="267" r:id="rId15"/>
    <p:sldId id="289" r:id="rId16"/>
    <p:sldId id="271" r:id="rId17"/>
    <p:sldId id="282" r:id="rId18"/>
    <p:sldId id="275" r:id="rId19"/>
    <p:sldId id="281" r:id="rId20"/>
    <p:sldId id="277" r:id="rId21"/>
    <p:sldId id="278" r:id="rId22"/>
    <p:sldId id="279" r:id="rId23"/>
    <p:sldId id="280" r:id="rId24"/>
    <p:sldId id="283" r:id="rId25"/>
    <p:sldId id="284" r:id="rId26"/>
    <p:sldId id="286" r:id="rId27"/>
    <p:sldId id="287" r:id="rId28"/>
    <p:sldId id="298" r:id="rId29"/>
    <p:sldId id="303" r:id="rId30"/>
    <p:sldId id="290" r:id="rId31"/>
    <p:sldId id="299" r:id="rId32"/>
    <p:sldId id="300" r:id="rId33"/>
    <p:sldId id="301" r:id="rId34"/>
    <p:sldId id="291" r:id="rId35"/>
    <p:sldId id="272" r:id="rId3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57" autoAdjust="0"/>
    <p:restoredTop sz="94660"/>
  </p:normalViewPr>
  <p:slideViewPr>
    <p:cSldViewPr snapToGrid="0">
      <p:cViewPr varScale="1">
        <p:scale>
          <a:sx n="85" d="100"/>
          <a:sy n="85" d="100"/>
        </p:scale>
        <p:origin x="84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94DE44-2E81-482C-B365-1A77E87BBDC7}" type="doc">
      <dgm:prSet loTypeId="urn:microsoft.com/office/officeart/2005/8/layout/cycle2" loCatId="cycle" qsTypeId="urn:microsoft.com/office/officeart/2005/8/quickstyle/simple1" qsCatId="simple" csTypeId="urn:microsoft.com/office/officeart/2005/8/colors/accent1_2" csCatId="accent1" phldr="0"/>
      <dgm:spPr/>
      <dgm:t>
        <a:bodyPr/>
        <a:lstStyle/>
        <a:p>
          <a:endParaRPr lang="it-IT"/>
        </a:p>
      </dgm:t>
    </dgm:pt>
    <dgm:pt modelId="{2F641971-9C90-4952-B382-869D4D56AAFA}" type="pres">
      <dgm:prSet presAssocID="{2B94DE44-2E81-482C-B365-1A77E87BBDC7}" presName="cycle" presStyleCnt="0">
        <dgm:presLayoutVars>
          <dgm:dir/>
          <dgm:resizeHandles val="exact"/>
        </dgm:presLayoutVars>
      </dgm:prSet>
      <dgm:spPr/>
    </dgm:pt>
  </dgm:ptLst>
  <dgm:cxnLst>
    <dgm:cxn modelId="{9ED6CB53-A807-47D6-86BE-2B961F04A3AC}" type="presOf" srcId="{2B94DE44-2E81-482C-B365-1A77E87BBDC7}" destId="{2F641971-9C90-4952-B382-869D4D56AAFA}"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3E090A-194E-4272-8B78-E612D6671E1C}"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it-IT"/>
        </a:p>
      </dgm:t>
    </dgm:pt>
    <dgm:pt modelId="{E6FF791C-370A-4BA1-B87A-982FCACF002D}">
      <dgm:prSet phldrT="[Testo]"/>
      <dgm:spPr/>
      <dgm:t>
        <a:bodyPr/>
        <a:lstStyle/>
        <a:p>
          <a:r>
            <a:rPr lang="it-IT" dirty="0" err="1"/>
            <a:t>Enacting</a:t>
          </a:r>
          <a:endParaRPr lang="it-IT" dirty="0"/>
        </a:p>
        <a:p>
          <a:r>
            <a:rPr lang="it-IT" dirty="0"/>
            <a:t>Problem </a:t>
          </a:r>
          <a:r>
            <a:rPr lang="it-IT" dirty="0" err="1"/>
            <a:t>Solving</a:t>
          </a:r>
          <a:endParaRPr lang="it-IT" dirty="0"/>
        </a:p>
      </dgm:t>
    </dgm:pt>
    <dgm:pt modelId="{47564B82-8708-4075-81F4-229B81DF70BB}" type="parTrans" cxnId="{F20A90A5-AEF4-4B5F-A97B-BD9D2C0EA98F}">
      <dgm:prSet/>
      <dgm:spPr/>
      <dgm:t>
        <a:bodyPr/>
        <a:lstStyle/>
        <a:p>
          <a:endParaRPr lang="it-IT"/>
        </a:p>
      </dgm:t>
    </dgm:pt>
    <dgm:pt modelId="{AB31176C-F86E-46E2-B63B-531ECB7B3A15}" type="sibTrans" cxnId="{F20A90A5-AEF4-4B5F-A97B-BD9D2C0EA98F}">
      <dgm:prSet/>
      <dgm:spPr/>
      <dgm:t>
        <a:bodyPr/>
        <a:lstStyle/>
        <a:p>
          <a:endParaRPr lang="it-IT"/>
        </a:p>
      </dgm:t>
    </dgm:pt>
    <dgm:pt modelId="{3C10F9F8-D27C-40EC-9AAE-1644B9CD8870}">
      <dgm:prSet phldrT="[Testo]"/>
      <dgm:spPr/>
      <dgm:t>
        <a:bodyPr/>
        <a:lstStyle/>
        <a:p>
          <a:r>
            <a:rPr lang="it-IT" dirty="0"/>
            <a:t>Social </a:t>
          </a:r>
          <a:r>
            <a:rPr lang="it-IT" dirty="0" err="1"/>
            <a:t>Environmetal</a:t>
          </a:r>
          <a:r>
            <a:rPr lang="it-IT" dirty="0"/>
            <a:t> </a:t>
          </a:r>
          <a:r>
            <a:rPr lang="it-IT" dirty="0" err="1"/>
            <a:t>Affordances</a:t>
          </a:r>
          <a:endParaRPr lang="it-IT" dirty="0"/>
        </a:p>
      </dgm:t>
    </dgm:pt>
    <dgm:pt modelId="{26750C04-0425-4601-8574-8D113168730C}" type="parTrans" cxnId="{FAA106A9-5D8A-4B0D-893B-EA70769A6C88}">
      <dgm:prSet/>
      <dgm:spPr/>
      <dgm:t>
        <a:bodyPr/>
        <a:lstStyle/>
        <a:p>
          <a:endParaRPr lang="it-IT"/>
        </a:p>
      </dgm:t>
    </dgm:pt>
    <dgm:pt modelId="{30CF9FCC-82E1-4AE3-9C25-EF68F8920039}" type="sibTrans" cxnId="{FAA106A9-5D8A-4B0D-893B-EA70769A6C88}">
      <dgm:prSet/>
      <dgm:spPr/>
      <dgm:t>
        <a:bodyPr/>
        <a:lstStyle/>
        <a:p>
          <a:endParaRPr lang="it-IT"/>
        </a:p>
      </dgm:t>
    </dgm:pt>
    <dgm:pt modelId="{8E02A2DA-55E0-4B92-8245-87F98464B67F}">
      <dgm:prSet phldrT="[Testo]"/>
      <dgm:spPr/>
      <dgm:t>
        <a:bodyPr/>
        <a:lstStyle/>
        <a:p>
          <a:r>
            <a:rPr lang="it-IT" dirty="0"/>
            <a:t> Social Action</a:t>
          </a:r>
        </a:p>
      </dgm:t>
    </dgm:pt>
    <dgm:pt modelId="{B3769EEA-829B-46AF-8DCF-A5A06F3542D5}" type="parTrans" cxnId="{DC821D5A-82F0-4BFD-96C5-C5CAAD7C8453}">
      <dgm:prSet/>
      <dgm:spPr/>
      <dgm:t>
        <a:bodyPr/>
        <a:lstStyle/>
        <a:p>
          <a:endParaRPr lang="it-IT"/>
        </a:p>
      </dgm:t>
    </dgm:pt>
    <dgm:pt modelId="{72AC4C57-7094-406A-8C94-BAF12EE08A7D}" type="sibTrans" cxnId="{DC821D5A-82F0-4BFD-96C5-C5CAAD7C8453}">
      <dgm:prSet/>
      <dgm:spPr/>
      <dgm:t>
        <a:bodyPr/>
        <a:lstStyle/>
        <a:p>
          <a:endParaRPr lang="it-IT"/>
        </a:p>
      </dgm:t>
    </dgm:pt>
    <dgm:pt modelId="{70F77EBB-6CCE-4EDE-9610-E98BA1B6098A}">
      <dgm:prSet phldrT="[Testo]"/>
      <dgm:spPr/>
      <dgm:t>
        <a:bodyPr/>
        <a:lstStyle/>
        <a:p>
          <a:r>
            <a:rPr lang="it-IT" dirty="0" err="1"/>
            <a:t>Feedbacks</a:t>
          </a:r>
          <a:endParaRPr lang="it-IT" dirty="0"/>
        </a:p>
      </dgm:t>
    </dgm:pt>
    <dgm:pt modelId="{1CDE3429-F35A-446F-9971-534A7B367538}" type="parTrans" cxnId="{BE265A0E-74DD-4316-9CD3-F65DB40C1CCF}">
      <dgm:prSet/>
      <dgm:spPr/>
      <dgm:t>
        <a:bodyPr/>
        <a:lstStyle/>
        <a:p>
          <a:endParaRPr lang="it-IT"/>
        </a:p>
      </dgm:t>
    </dgm:pt>
    <dgm:pt modelId="{969F90FE-C86C-4CE8-9214-84E77EC16DC9}" type="sibTrans" cxnId="{BE265A0E-74DD-4316-9CD3-F65DB40C1CCF}">
      <dgm:prSet/>
      <dgm:spPr/>
      <dgm:t>
        <a:bodyPr/>
        <a:lstStyle/>
        <a:p>
          <a:endParaRPr lang="it-IT"/>
        </a:p>
      </dgm:t>
    </dgm:pt>
    <dgm:pt modelId="{FFFD4F37-B5BD-498B-8985-935E4F29D5B8}" type="pres">
      <dgm:prSet presAssocID="{6D3E090A-194E-4272-8B78-E612D6671E1C}" presName="cycle" presStyleCnt="0">
        <dgm:presLayoutVars>
          <dgm:dir/>
          <dgm:resizeHandles val="exact"/>
        </dgm:presLayoutVars>
      </dgm:prSet>
      <dgm:spPr/>
    </dgm:pt>
    <dgm:pt modelId="{CDA835DF-21AD-48C9-AA61-FB4E601E8166}" type="pres">
      <dgm:prSet presAssocID="{E6FF791C-370A-4BA1-B87A-982FCACF002D}" presName="node" presStyleLbl="node1" presStyleIdx="0" presStyleCnt="4">
        <dgm:presLayoutVars>
          <dgm:bulletEnabled val="1"/>
        </dgm:presLayoutVars>
      </dgm:prSet>
      <dgm:spPr/>
    </dgm:pt>
    <dgm:pt modelId="{ED189FA4-6336-4F6F-8258-4AA6FD5D76AF}" type="pres">
      <dgm:prSet presAssocID="{AB31176C-F86E-46E2-B63B-531ECB7B3A15}" presName="sibTrans" presStyleLbl="sibTrans2D1" presStyleIdx="0" presStyleCnt="4"/>
      <dgm:spPr/>
    </dgm:pt>
    <dgm:pt modelId="{96B93842-D419-4771-A834-888FF1FBB76F}" type="pres">
      <dgm:prSet presAssocID="{AB31176C-F86E-46E2-B63B-531ECB7B3A15}" presName="connectorText" presStyleLbl="sibTrans2D1" presStyleIdx="0" presStyleCnt="4"/>
      <dgm:spPr/>
    </dgm:pt>
    <dgm:pt modelId="{145D9231-0AB6-4593-BF88-9F7D268A7C77}" type="pres">
      <dgm:prSet presAssocID="{3C10F9F8-D27C-40EC-9AAE-1644B9CD8870}" presName="node" presStyleLbl="node1" presStyleIdx="1" presStyleCnt="4">
        <dgm:presLayoutVars>
          <dgm:bulletEnabled val="1"/>
        </dgm:presLayoutVars>
      </dgm:prSet>
      <dgm:spPr/>
    </dgm:pt>
    <dgm:pt modelId="{318100F9-8BD1-40A2-8397-5271D6B5704D}" type="pres">
      <dgm:prSet presAssocID="{30CF9FCC-82E1-4AE3-9C25-EF68F8920039}" presName="sibTrans" presStyleLbl="sibTrans2D1" presStyleIdx="1" presStyleCnt="4"/>
      <dgm:spPr/>
    </dgm:pt>
    <dgm:pt modelId="{EBA3A496-A5EC-4763-AFA0-548125BB87A7}" type="pres">
      <dgm:prSet presAssocID="{30CF9FCC-82E1-4AE3-9C25-EF68F8920039}" presName="connectorText" presStyleLbl="sibTrans2D1" presStyleIdx="1" presStyleCnt="4"/>
      <dgm:spPr/>
    </dgm:pt>
    <dgm:pt modelId="{34F4EE98-0D81-4EF1-8068-2FBE67653FD4}" type="pres">
      <dgm:prSet presAssocID="{8E02A2DA-55E0-4B92-8245-87F98464B67F}" presName="node" presStyleLbl="node1" presStyleIdx="2" presStyleCnt="4">
        <dgm:presLayoutVars>
          <dgm:bulletEnabled val="1"/>
        </dgm:presLayoutVars>
      </dgm:prSet>
      <dgm:spPr/>
    </dgm:pt>
    <dgm:pt modelId="{F6661181-911B-4B7E-ADC0-CFDF0FB2EE47}" type="pres">
      <dgm:prSet presAssocID="{72AC4C57-7094-406A-8C94-BAF12EE08A7D}" presName="sibTrans" presStyleLbl="sibTrans2D1" presStyleIdx="2" presStyleCnt="4"/>
      <dgm:spPr/>
    </dgm:pt>
    <dgm:pt modelId="{3F533505-4B21-4644-B47F-9D690753EC79}" type="pres">
      <dgm:prSet presAssocID="{72AC4C57-7094-406A-8C94-BAF12EE08A7D}" presName="connectorText" presStyleLbl="sibTrans2D1" presStyleIdx="2" presStyleCnt="4"/>
      <dgm:spPr/>
    </dgm:pt>
    <dgm:pt modelId="{CB4072ED-2B31-407F-A309-7D393E4F70AA}" type="pres">
      <dgm:prSet presAssocID="{70F77EBB-6CCE-4EDE-9610-E98BA1B6098A}" presName="node" presStyleLbl="node1" presStyleIdx="3" presStyleCnt="4">
        <dgm:presLayoutVars>
          <dgm:bulletEnabled val="1"/>
        </dgm:presLayoutVars>
      </dgm:prSet>
      <dgm:spPr/>
    </dgm:pt>
    <dgm:pt modelId="{91A4F862-759C-4527-8FC9-36A9784B0740}" type="pres">
      <dgm:prSet presAssocID="{969F90FE-C86C-4CE8-9214-84E77EC16DC9}" presName="sibTrans" presStyleLbl="sibTrans2D1" presStyleIdx="3" presStyleCnt="4"/>
      <dgm:spPr/>
    </dgm:pt>
    <dgm:pt modelId="{F333D327-0C62-4DC4-A0B0-D55C4E26FC4B}" type="pres">
      <dgm:prSet presAssocID="{969F90FE-C86C-4CE8-9214-84E77EC16DC9}" presName="connectorText" presStyleLbl="sibTrans2D1" presStyleIdx="3" presStyleCnt="4"/>
      <dgm:spPr/>
    </dgm:pt>
  </dgm:ptLst>
  <dgm:cxnLst>
    <dgm:cxn modelId="{0BB7660A-D060-4E81-A853-FA68533D08E2}" type="presOf" srcId="{969F90FE-C86C-4CE8-9214-84E77EC16DC9}" destId="{F333D327-0C62-4DC4-A0B0-D55C4E26FC4B}" srcOrd="1" destOrd="0" presId="urn:microsoft.com/office/officeart/2005/8/layout/cycle2"/>
    <dgm:cxn modelId="{BE265A0E-74DD-4316-9CD3-F65DB40C1CCF}" srcId="{6D3E090A-194E-4272-8B78-E612D6671E1C}" destId="{70F77EBB-6CCE-4EDE-9610-E98BA1B6098A}" srcOrd="3" destOrd="0" parTransId="{1CDE3429-F35A-446F-9971-534A7B367538}" sibTransId="{969F90FE-C86C-4CE8-9214-84E77EC16DC9}"/>
    <dgm:cxn modelId="{1A5E0511-EA5B-4FC4-B196-76C684F828B5}" type="presOf" srcId="{72AC4C57-7094-406A-8C94-BAF12EE08A7D}" destId="{3F533505-4B21-4644-B47F-9D690753EC79}" srcOrd="1" destOrd="0" presId="urn:microsoft.com/office/officeart/2005/8/layout/cycle2"/>
    <dgm:cxn modelId="{03DC4116-A74E-4154-8A4D-A5713161A6E5}" type="presOf" srcId="{6D3E090A-194E-4272-8B78-E612D6671E1C}" destId="{FFFD4F37-B5BD-498B-8985-935E4F29D5B8}" srcOrd="0" destOrd="0" presId="urn:microsoft.com/office/officeart/2005/8/layout/cycle2"/>
    <dgm:cxn modelId="{2F529420-2535-4138-B07E-7EE19459E9DB}" type="presOf" srcId="{AB31176C-F86E-46E2-B63B-531ECB7B3A15}" destId="{ED189FA4-6336-4F6F-8258-4AA6FD5D76AF}" srcOrd="0" destOrd="0" presId="urn:microsoft.com/office/officeart/2005/8/layout/cycle2"/>
    <dgm:cxn modelId="{1071D922-612E-4E4D-9284-C51711502645}" type="presOf" srcId="{E6FF791C-370A-4BA1-B87A-982FCACF002D}" destId="{CDA835DF-21AD-48C9-AA61-FB4E601E8166}" srcOrd="0" destOrd="0" presId="urn:microsoft.com/office/officeart/2005/8/layout/cycle2"/>
    <dgm:cxn modelId="{4C76A228-4B44-466F-803B-3A8F628F624A}" type="presOf" srcId="{969F90FE-C86C-4CE8-9214-84E77EC16DC9}" destId="{91A4F862-759C-4527-8FC9-36A9784B0740}" srcOrd="0" destOrd="0" presId="urn:microsoft.com/office/officeart/2005/8/layout/cycle2"/>
    <dgm:cxn modelId="{921EF731-2BCB-4F34-924F-15218C48BF3B}" type="presOf" srcId="{70F77EBB-6CCE-4EDE-9610-E98BA1B6098A}" destId="{CB4072ED-2B31-407F-A309-7D393E4F70AA}" srcOrd="0" destOrd="0" presId="urn:microsoft.com/office/officeart/2005/8/layout/cycle2"/>
    <dgm:cxn modelId="{BE2C6B68-DAB5-4FC1-BD5B-80DA1B68C161}" type="presOf" srcId="{AB31176C-F86E-46E2-B63B-531ECB7B3A15}" destId="{96B93842-D419-4771-A834-888FF1FBB76F}" srcOrd="1" destOrd="0" presId="urn:microsoft.com/office/officeart/2005/8/layout/cycle2"/>
    <dgm:cxn modelId="{DC821D5A-82F0-4BFD-96C5-C5CAAD7C8453}" srcId="{6D3E090A-194E-4272-8B78-E612D6671E1C}" destId="{8E02A2DA-55E0-4B92-8245-87F98464B67F}" srcOrd="2" destOrd="0" parTransId="{B3769EEA-829B-46AF-8DCF-A5A06F3542D5}" sibTransId="{72AC4C57-7094-406A-8C94-BAF12EE08A7D}"/>
    <dgm:cxn modelId="{3D71FD80-0ACA-4683-9E55-97241BC6DE26}" type="presOf" srcId="{30CF9FCC-82E1-4AE3-9C25-EF68F8920039}" destId="{EBA3A496-A5EC-4763-AFA0-548125BB87A7}" srcOrd="1" destOrd="0" presId="urn:microsoft.com/office/officeart/2005/8/layout/cycle2"/>
    <dgm:cxn modelId="{4AA11786-5D21-4827-9F28-DDA91A99A7D3}" type="presOf" srcId="{30CF9FCC-82E1-4AE3-9C25-EF68F8920039}" destId="{318100F9-8BD1-40A2-8397-5271D6B5704D}" srcOrd="0" destOrd="0" presId="urn:microsoft.com/office/officeart/2005/8/layout/cycle2"/>
    <dgm:cxn modelId="{77B34793-B6AC-48B5-823C-2EFCDCFCC6F1}" type="presOf" srcId="{8E02A2DA-55E0-4B92-8245-87F98464B67F}" destId="{34F4EE98-0D81-4EF1-8068-2FBE67653FD4}" srcOrd="0" destOrd="0" presId="urn:microsoft.com/office/officeart/2005/8/layout/cycle2"/>
    <dgm:cxn modelId="{F20A90A5-AEF4-4B5F-A97B-BD9D2C0EA98F}" srcId="{6D3E090A-194E-4272-8B78-E612D6671E1C}" destId="{E6FF791C-370A-4BA1-B87A-982FCACF002D}" srcOrd="0" destOrd="0" parTransId="{47564B82-8708-4075-81F4-229B81DF70BB}" sibTransId="{AB31176C-F86E-46E2-B63B-531ECB7B3A15}"/>
    <dgm:cxn modelId="{4F3CB7A7-2BF0-4612-9285-58780FCF019E}" type="presOf" srcId="{72AC4C57-7094-406A-8C94-BAF12EE08A7D}" destId="{F6661181-911B-4B7E-ADC0-CFDF0FB2EE47}" srcOrd="0" destOrd="0" presId="urn:microsoft.com/office/officeart/2005/8/layout/cycle2"/>
    <dgm:cxn modelId="{FAA106A9-5D8A-4B0D-893B-EA70769A6C88}" srcId="{6D3E090A-194E-4272-8B78-E612D6671E1C}" destId="{3C10F9F8-D27C-40EC-9AAE-1644B9CD8870}" srcOrd="1" destOrd="0" parTransId="{26750C04-0425-4601-8574-8D113168730C}" sibTransId="{30CF9FCC-82E1-4AE3-9C25-EF68F8920039}"/>
    <dgm:cxn modelId="{4129BACA-0018-4B2C-BE4C-E1A54A3285CF}" type="presOf" srcId="{3C10F9F8-D27C-40EC-9AAE-1644B9CD8870}" destId="{145D9231-0AB6-4593-BF88-9F7D268A7C77}" srcOrd="0" destOrd="0" presId="urn:microsoft.com/office/officeart/2005/8/layout/cycle2"/>
    <dgm:cxn modelId="{2DDB6DDC-6987-4E1F-A37C-DFCD76A2B567}" type="presParOf" srcId="{FFFD4F37-B5BD-498B-8985-935E4F29D5B8}" destId="{CDA835DF-21AD-48C9-AA61-FB4E601E8166}" srcOrd="0" destOrd="0" presId="urn:microsoft.com/office/officeart/2005/8/layout/cycle2"/>
    <dgm:cxn modelId="{8B13FAE3-A4F1-4014-90D4-84B547BB3B73}" type="presParOf" srcId="{FFFD4F37-B5BD-498B-8985-935E4F29D5B8}" destId="{ED189FA4-6336-4F6F-8258-4AA6FD5D76AF}" srcOrd="1" destOrd="0" presId="urn:microsoft.com/office/officeart/2005/8/layout/cycle2"/>
    <dgm:cxn modelId="{3026E6CF-5432-4E46-9DD3-61F12BAE63BD}" type="presParOf" srcId="{ED189FA4-6336-4F6F-8258-4AA6FD5D76AF}" destId="{96B93842-D419-4771-A834-888FF1FBB76F}" srcOrd="0" destOrd="0" presId="urn:microsoft.com/office/officeart/2005/8/layout/cycle2"/>
    <dgm:cxn modelId="{91353B0A-C770-4E8B-B1B6-B64BECF24E36}" type="presParOf" srcId="{FFFD4F37-B5BD-498B-8985-935E4F29D5B8}" destId="{145D9231-0AB6-4593-BF88-9F7D268A7C77}" srcOrd="2" destOrd="0" presId="urn:microsoft.com/office/officeart/2005/8/layout/cycle2"/>
    <dgm:cxn modelId="{A142C779-302D-4A96-9E24-DEEF179186DB}" type="presParOf" srcId="{FFFD4F37-B5BD-498B-8985-935E4F29D5B8}" destId="{318100F9-8BD1-40A2-8397-5271D6B5704D}" srcOrd="3" destOrd="0" presId="urn:microsoft.com/office/officeart/2005/8/layout/cycle2"/>
    <dgm:cxn modelId="{13551EB3-49F9-4CCF-9883-9C2B358851F4}" type="presParOf" srcId="{318100F9-8BD1-40A2-8397-5271D6B5704D}" destId="{EBA3A496-A5EC-4763-AFA0-548125BB87A7}" srcOrd="0" destOrd="0" presId="urn:microsoft.com/office/officeart/2005/8/layout/cycle2"/>
    <dgm:cxn modelId="{14E9960C-B09A-4A8E-8874-D48954A8FC87}" type="presParOf" srcId="{FFFD4F37-B5BD-498B-8985-935E4F29D5B8}" destId="{34F4EE98-0D81-4EF1-8068-2FBE67653FD4}" srcOrd="4" destOrd="0" presId="urn:microsoft.com/office/officeart/2005/8/layout/cycle2"/>
    <dgm:cxn modelId="{4E5E1C1A-1BB2-401E-AD36-3BD8AA34C401}" type="presParOf" srcId="{FFFD4F37-B5BD-498B-8985-935E4F29D5B8}" destId="{F6661181-911B-4B7E-ADC0-CFDF0FB2EE47}" srcOrd="5" destOrd="0" presId="urn:microsoft.com/office/officeart/2005/8/layout/cycle2"/>
    <dgm:cxn modelId="{4032E977-7745-44FD-A6A9-FBF834185411}" type="presParOf" srcId="{F6661181-911B-4B7E-ADC0-CFDF0FB2EE47}" destId="{3F533505-4B21-4644-B47F-9D690753EC79}" srcOrd="0" destOrd="0" presId="urn:microsoft.com/office/officeart/2005/8/layout/cycle2"/>
    <dgm:cxn modelId="{BA962DB7-A551-47BA-B6DD-73CF02B14236}" type="presParOf" srcId="{FFFD4F37-B5BD-498B-8985-935E4F29D5B8}" destId="{CB4072ED-2B31-407F-A309-7D393E4F70AA}" srcOrd="6" destOrd="0" presId="urn:microsoft.com/office/officeart/2005/8/layout/cycle2"/>
    <dgm:cxn modelId="{D14206C8-AE71-46C9-B0E6-BEF279B10990}" type="presParOf" srcId="{FFFD4F37-B5BD-498B-8985-935E4F29D5B8}" destId="{91A4F862-759C-4527-8FC9-36A9784B0740}" srcOrd="7" destOrd="0" presId="urn:microsoft.com/office/officeart/2005/8/layout/cycle2"/>
    <dgm:cxn modelId="{2F285A91-A70C-4928-943C-6B3CBAE0F378}" type="presParOf" srcId="{91A4F862-759C-4527-8FC9-36A9784B0740}" destId="{F333D327-0C62-4DC4-A0B0-D55C4E26FC4B}"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835DF-21AD-48C9-AA61-FB4E601E8166}">
      <dsp:nvSpPr>
        <dsp:cNvPr id="0" name=""/>
        <dsp:cNvSpPr/>
      </dsp:nvSpPr>
      <dsp:spPr>
        <a:xfrm>
          <a:off x="4327159" y="1009"/>
          <a:ext cx="1861281" cy="18612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it-IT" sz="1800" kern="1200" dirty="0" err="1"/>
            <a:t>Enacting</a:t>
          </a:r>
          <a:endParaRPr lang="it-IT" sz="1800" kern="1200" dirty="0"/>
        </a:p>
        <a:p>
          <a:pPr marL="0" lvl="0" indent="0" algn="ctr" defTabSz="800100">
            <a:lnSpc>
              <a:spcPct val="90000"/>
            </a:lnSpc>
            <a:spcBef>
              <a:spcPct val="0"/>
            </a:spcBef>
            <a:spcAft>
              <a:spcPct val="35000"/>
            </a:spcAft>
            <a:buNone/>
          </a:pPr>
          <a:r>
            <a:rPr lang="it-IT" sz="1800" kern="1200" dirty="0"/>
            <a:t>Problem </a:t>
          </a:r>
          <a:r>
            <a:rPr lang="it-IT" sz="1800" kern="1200" dirty="0" err="1"/>
            <a:t>Solving</a:t>
          </a:r>
          <a:endParaRPr lang="it-IT" sz="1800" kern="1200" dirty="0"/>
        </a:p>
      </dsp:txBody>
      <dsp:txXfrm>
        <a:off x="4599737" y="273587"/>
        <a:ext cx="1316125" cy="1316125"/>
      </dsp:txXfrm>
    </dsp:sp>
    <dsp:sp modelId="{ED189FA4-6336-4F6F-8258-4AA6FD5D76AF}">
      <dsp:nvSpPr>
        <dsp:cNvPr id="0" name=""/>
        <dsp:cNvSpPr/>
      </dsp:nvSpPr>
      <dsp:spPr>
        <a:xfrm rot="2700000">
          <a:off x="5988411" y="1594821"/>
          <a:ext cx="493300" cy="6281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it-IT" sz="1400" kern="1200"/>
        </a:p>
      </dsp:txBody>
      <dsp:txXfrm>
        <a:off x="6010084" y="1668135"/>
        <a:ext cx="345310" cy="376910"/>
      </dsp:txXfrm>
    </dsp:sp>
    <dsp:sp modelId="{145D9231-0AB6-4593-BF88-9F7D268A7C77}">
      <dsp:nvSpPr>
        <dsp:cNvPr id="0" name=""/>
        <dsp:cNvSpPr/>
      </dsp:nvSpPr>
      <dsp:spPr>
        <a:xfrm>
          <a:off x="6301427" y="1975278"/>
          <a:ext cx="1861281" cy="18612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it-IT" sz="1800" kern="1200" dirty="0"/>
            <a:t>Social </a:t>
          </a:r>
          <a:r>
            <a:rPr lang="it-IT" sz="1800" kern="1200" dirty="0" err="1"/>
            <a:t>Environmetal</a:t>
          </a:r>
          <a:r>
            <a:rPr lang="it-IT" sz="1800" kern="1200" dirty="0"/>
            <a:t> </a:t>
          </a:r>
          <a:r>
            <a:rPr lang="it-IT" sz="1800" kern="1200" dirty="0" err="1"/>
            <a:t>Affordances</a:t>
          </a:r>
          <a:endParaRPr lang="it-IT" sz="1800" kern="1200" dirty="0"/>
        </a:p>
      </dsp:txBody>
      <dsp:txXfrm>
        <a:off x="6574005" y="2247856"/>
        <a:ext cx="1316125" cy="1316125"/>
      </dsp:txXfrm>
    </dsp:sp>
    <dsp:sp modelId="{318100F9-8BD1-40A2-8397-5271D6B5704D}">
      <dsp:nvSpPr>
        <dsp:cNvPr id="0" name=""/>
        <dsp:cNvSpPr/>
      </dsp:nvSpPr>
      <dsp:spPr>
        <a:xfrm rot="8100000">
          <a:off x="6008156" y="3569089"/>
          <a:ext cx="493300" cy="6281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it-IT" sz="1400" kern="1200"/>
        </a:p>
      </dsp:txBody>
      <dsp:txXfrm rot="10800000">
        <a:off x="6134473" y="3642403"/>
        <a:ext cx="345310" cy="376910"/>
      </dsp:txXfrm>
    </dsp:sp>
    <dsp:sp modelId="{34F4EE98-0D81-4EF1-8068-2FBE67653FD4}">
      <dsp:nvSpPr>
        <dsp:cNvPr id="0" name=""/>
        <dsp:cNvSpPr/>
      </dsp:nvSpPr>
      <dsp:spPr>
        <a:xfrm>
          <a:off x="4327159" y="3949546"/>
          <a:ext cx="1861281" cy="18612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it-IT" sz="1800" kern="1200" dirty="0"/>
            <a:t> Social Action</a:t>
          </a:r>
        </a:p>
      </dsp:txBody>
      <dsp:txXfrm>
        <a:off x="4599737" y="4222124"/>
        <a:ext cx="1316125" cy="1316125"/>
      </dsp:txXfrm>
    </dsp:sp>
    <dsp:sp modelId="{F6661181-911B-4B7E-ADC0-CFDF0FB2EE47}">
      <dsp:nvSpPr>
        <dsp:cNvPr id="0" name=""/>
        <dsp:cNvSpPr/>
      </dsp:nvSpPr>
      <dsp:spPr>
        <a:xfrm rot="13500000">
          <a:off x="4033887" y="3588834"/>
          <a:ext cx="493300" cy="6281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it-IT" sz="1400" kern="1200"/>
        </a:p>
      </dsp:txBody>
      <dsp:txXfrm rot="10800000">
        <a:off x="4160204" y="3766792"/>
        <a:ext cx="345310" cy="376910"/>
      </dsp:txXfrm>
    </dsp:sp>
    <dsp:sp modelId="{CB4072ED-2B31-407F-A309-7D393E4F70AA}">
      <dsp:nvSpPr>
        <dsp:cNvPr id="0" name=""/>
        <dsp:cNvSpPr/>
      </dsp:nvSpPr>
      <dsp:spPr>
        <a:xfrm>
          <a:off x="2352890" y="1975278"/>
          <a:ext cx="1861281" cy="18612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it-IT" sz="1800" kern="1200" dirty="0" err="1"/>
            <a:t>Feedbacks</a:t>
          </a:r>
          <a:endParaRPr lang="it-IT" sz="1800" kern="1200" dirty="0"/>
        </a:p>
      </dsp:txBody>
      <dsp:txXfrm>
        <a:off x="2625468" y="2247856"/>
        <a:ext cx="1316125" cy="1316125"/>
      </dsp:txXfrm>
    </dsp:sp>
    <dsp:sp modelId="{91A4F862-759C-4527-8FC9-36A9784B0740}">
      <dsp:nvSpPr>
        <dsp:cNvPr id="0" name=""/>
        <dsp:cNvSpPr/>
      </dsp:nvSpPr>
      <dsp:spPr>
        <a:xfrm rot="18900000">
          <a:off x="4014143" y="1614565"/>
          <a:ext cx="493300" cy="6281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it-IT" sz="1400" kern="1200"/>
        </a:p>
      </dsp:txBody>
      <dsp:txXfrm>
        <a:off x="4035816" y="1792523"/>
        <a:ext cx="345310" cy="37691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374808-2FBB-405B-AB32-D24EF6B29292}" type="datetimeFigureOut">
              <a:rPr lang="it-IT" smtClean="0"/>
              <a:t>12/07/2023</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F71EC73-F5E0-49D2-86EE-CB1977B16004}" type="slidenum">
              <a:rPr lang="it-IT" smtClean="0"/>
              <a:t>‹N°›</a:t>
            </a:fld>
            <a:endParaRPr lang="it-IT"/>
          </a:p>
        </p:txBody>
      </p:sp>
    </p:spTree>
    <p:extLst>
      <p:ext uri="{BB962C8B-B14F-4D97-AF65-F5344CB8AC3E}">
        <p14:creationId xmlns:p14="http://schemas.microsoft.com/office/powerpoint/2010/main" val="117781044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BA2998D5-339B-469C-ACBA-BE4EBC1B4962}" type="datetimeFigureOut">
              <a:rPr lang="it-IT" smtClean="0"/>
              <a:t>12/07/2023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F928941-976C-4DFC-BB74-6D71A5E35C6B}" type="slidenum">
              <a:rPr lang="it-IT" smtClean="0"/>
              <a:t>‹N°›</a:t>
            </a:fld>
            <a:endParaRPr lang="it-IT"/>
          </a:p>
        </p:txBody>
      </p:sp>
    </p:spTree>
    <p:extLst>
      <p:ext uri="{BB962C8B-B14F-4D97-AF65-F5344CB8AC3E}">
        <p14:creationId xmlns:p14="http://schemas.microsoft.com/office/powerpoint/2010/main" val="1251397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A2998D5-339B-469C-ACBA-BE4EBC1B4962}" type="datetimeFigureOut">
              <a:rPr lang="it-IT" smtClean="0"/>
              <a:t>12/07/2023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F928941-976C-4DFC-BB74-6D71A5E35C6B}" type="slidenum">
              <a:rPr lang="it-IT" smtClean="0"/>
              <a:t>‹N°›</a:t>
            </a:fld>
            <a:endParaRPr lang="it-IT"/>
          </a:p>
        </p:txBody>
      </p:sp>
    </p:spTree>
    <p:extLst>
      <p:ext uri="{BB962C8B-B14F-4D97-AF65-F5344CB8AC3E}">
        <p14:creationId xmlns:p14="http://schemas.microsoft.com/office/powerpoint/2010/main" val="1531574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A2998D5-339B-469C-ACBA-BE4EBC1B4962}" type="datetimeFigureOut">
              <a:rPr lang="it-IT" smtClean="0"/>
              <a:t>12/07/2023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F928941-976C-4DFC-BB74-6D71A5E35C6B}" type="slidenum">
              <a:rPr lang="it-IT" smtClean="0"/>
              <a:t>‹N°›</a:t>
            </a:fld>
            <a:endParaRPr lang="it-IT"/>
          </a:p>
        </p:txBody>
      </p:sp>
    </p:spTree>
    <p:extLst>
      <p:ext uri="{BB962C8B-B14F-4D97-AF65-F5344CB8AC3E}">
        <p14:creationId xmlns:p14="http://schemas.microsoft.com/office/powerpoint/2010/main" val="3484669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A2998D5-339B-469C-ACBA-BE4EBC1B4962}" type="datetimeFigureOut">
              <a:rPr lang="it-IT" smtClean="0"/>
              <a:t>12/07/2023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F928941-976C-4DFC-BB74-6D71A5E35C6B}" type="slidenum">
              <a:rPr lang="it-IT" smtClean="0"/>
              <a:t>‹N°›</a:t>
            </a:fld>
            <a:endParaRPr lang="it-IT"/>
          </a:p>
        </p:txBody>
      </p:sp>
    </p:spTree>
    <p:extLst>
      <p:ext uri="{BB962C8B-B14F-4D97-AF65-F5344CB8AC3E}">
        <p14:creationId xmlns:p14="http://schemas.microsoft.com/office/powerpoint/2010/main" val="290109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BA2998D5-339B-469C-ACBA-BE4EBC1B4962}" type="datetimeFigureOut">
              <a:rPr lang="it-IT" smtClean="0"/>
              <a:t>12/07/2023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F928941-976C-4DFC-BB74-6D71A5E35C6B}" type="slidenum">
              <a:rPr lang="it-IT" smtClean="0"/>
              <a:t>‹N°›</a:t>
            </a:fld>
            <a:endParaRPr lang="it-IT"/>
          </a:p>
        </p:txBody>
      </p:sp>
    </p:spTree>
    <p:extLst>
      <p:ext uri="{BB962C8B-B14F-4D97-AF65-F5344CB8AC3E}">
        <p14:creationId xmlns:p14="http://schemas.microsoft.com/office/powerpoint/2010/main" val="2677432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BA2998D5-339B-469C-ACBA-BE4EBC1B4962}" type="datetimeFigureOut">
              <a:rPr lang="it-IT" smtClean="0"/>
              <a:t>12/07/2023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F928941-976C-4DFC-BB74-6D71A5E35C6B}" type="slidenum">
              <a:rPr lang="it-IT" smtClean="0"/>
              <a:t>‹N°›</a:t>
            </a:fld>
            <a:endParaRPr lang="it-IT"/>
          </a:p>
        </p:txBody>
      </p:sp>
    </p:spTree>
    <p:extLst>
      <p:ext uri="{BB962C8B-B14F-4D97-AF65-F5344CB8AC3E}">
        <p14:creationId xmlns:p14="http://schemas.microsoft.com/office/powerpoint/2010/main" val="3284237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BA2998D5-339B-469C-ACBA-BE4EBC1B4962}" type="datetimeFigureOut">
              <a:rPr lang="it-IT" smtClean="0"/>
              <a:t>12/07/2023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F928941-976C-4DFC-BB74-6D71A5E35C6B}" type="slidenum">
              <a:rPr lang="it-IT" smtClean="0"/>
              <a:t>‹N°›</a:t>
            </a:fld>
            <a:endParaRPr lang="it-IT"/>
          </a:p>
        </p:txBody>
      </p:sp>
    </p:spTree>
    <p:extLst>
      <p:ext uri="{BB962C8B-B14F-4D97-AF65-F5344CB8AC3E}">
        <p14:creationId xmlns:p14="http://schemas.microsoft.com/office/powerpoint/2010/main" val="2203757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BA2998D5-339B-469C-ACBA-BE4EBC1B4962}" type="datetimeFigureOut">
              <a:rPr lang="it-IT" smtClean="0"/>
              <a:t>12/07/2023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F928941-976C-4DFC-BB74-6D71A5E35C6B}" type="slidenum">
              <a:rPr lang="it-IT" smtClean="0"/>
              <a:t>‹N°›</a:t>
            </a:fld>
            <a:endParaRPr lang="it-IT"/>
          </a:p>
        </p:txBody>
      </p:sp>
    </p:spTree>
    <p:extLst>
      <p:ext uri="{BB962C8B-B14F-4D97-AF65-F5344CB8AC3E}">
        <p14:creationId xmlns:p14="http://schemas.microsoft.com/office/powerpoint/2010/main" val="3581542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A2998D5-339B-469C-ACBA-BE4EBC1B4962}" type="datetimeFigureOut">
              <a:rPr lang="it-IT" smtClean="0"/>
              <a:t>12/07/2023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F928941-976C-4DFC-BB74-6D71A5E35C6B}" type="slidenum">
              <a:rPr lang="it-IT" smtClean="0"/>
              <a:t>‹N°›</a:t>
            </a:fld>
            <a:endParaRPr lang="it-IT"/>
          </a:p>
        </p:txBody>
      </p:sp>
    </p:spTree>
    <p:extLst>
      <p:ext uri="{BB962C8B-B14F-4D97-AF65-F5344CB8AC3E}">
        <p14:creationId xmlns:p14="http://schemas.microsoft.com/office/powerpoint/2010/main" val="876498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BA2998D5-339B-469C-ACBA-BE4EBC1B4962}" type="datetimeFigureOut">
              <a:rPr lang="it-IT" smtClean="0"/>
              <a:t>12/07/2023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F928941-976C-4DFC-BB74-6D71A5E35C6B}" type="slidenum">
              <a:rPr lang="it-IT" smtClean="0"/>
              <a:t>‹N°›</a:t>
            </a:fld>
            <a:endParaRPr lang="it-IT"/>
          </a:p>
        </p:txBody>
      </p:sp>
    </p:spTree>
    <p:extLst>
      <p:ext uri="{BB962C8B-B14F-4D97-AF65-F5344CB8AC3E}">
        <p14:creationId xmlns:p14="http://schemas.microsoft.com/office/powerpoint/2010/main" val="1752793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BA2998D5-339B-469C-ACBA-BE4EBC1B4962}" type="datetimeFigureOut">
              <a:rPr lang="it-IT" smtClean="0"/>
              <a:t>12/07/2023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F928941-976C-4DFC-BB74-6D71A5E35C6B}" type="slidenum">
              <a:rPr lang="it-IT" smtClean="0"/>
              <a:t>‹N°›</a:t>
            </a:fld>
            <a:endParaRPr lang="it-IT"/>
          </a:p>
        </p:txBody>
      </p:sp>
    </p:spTree>
    <p:extLst>
      <p:ext uri="{BB962C8B-B14F-4D97-AF65-F5344CB8AC3E}">
        <p14:creationId xmlns:p14="http://schemas.microsoft.com/office/powerpoint/2010/main" val="1675377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2998D5-339B-469C-ACBA-BE4EBC1B4962}" type="datetimeFigureOut">
              <a:rPr lang="it-IT" smtClean="0"/>
              <a:t>12/07/2023</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928941-976C-4DFC-BB74-6D71A5E35C6B}" type="slidenum">
              <a:rPr lang="it-IT" smtClean="0"/>
              <a:t>‹N°›</a:t>
            </a:fld>
            <a:endParaRPr lang="it-IT"/>
          </a:p>
        </p:txBody>
      </p:sp>
    </p:spTree>
    <p:extLst>
      <p:ext uri="{BB962C8B-B14F-4D97-AF65-F5344CB8AC3E}">
        <p14:creationId xmlns:p14="http://schemas.microsoft.com/office/powerpoint/2010/main" val="577999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524000" y="3509962"/>
            <a:ext cx="9144000" cy="3221763"/>
          </a:xfrm>
        </p:spPr>
        <p:txBody>
          <a:bodyPr>
            <a:normAutofit fontScale="92500" lnSpcReduction="10000"/>
          </a:bodyPr>
          <a:lstStyle/>
          <a:p>
            <a:endParaRPr lang="it-IT" dirty="0"/>
          </a:p>
          <a:p>
            <a:endParaRPr lang="it-IT" dirty="0"/>
          </a:p>
          <a:p>
            <a:r>
              <a:rPr lang="en-US" sz="3600" i="1" dirty="0"/>
              <a:t>From Methodological Cognitivism to </a:t>
            </a:r>
            <a:br>
              <a:rPr lang="en-US" sz="3600" i="1" dirty="0"/>
            </a:br>
            <a:r>
              <a:rPr lang="en-US" sz="3600" b="1" i="1" dirty="0">
                <a:solidFill>
                  <a:srgbClr val="FF0000"/>
                </a:solidFill>
              </a:rPr>
              <a:t>Embodied Individualism</a:t>
            </a:r>
            <a:endParaRPr lang="it-IT" sz="3800" b="1" dirty="0"/>
          </a:p>
          <a:p>
            <a:r>
              <a:rPr lang="it-IT" sz="3800" b="1" dirty="0"/>
              <a:t>Riccardo Viale</a:t>
            </a:r>
          </a:p>
          <a:p>
            <a:r>
              <a:rPr lang="it-IT" b="1" dirty="0" err="1"/>
              <a:t>Department</a:t>
            </a:r>
            <a:r>
              <a:rPr lang="it-IT" b="1" dirty="0"/>
              <a:t> of </a:t>
            </a:r>
            <a:r>
              <a:rPr lang="it-IT" b="1" dirty="0" err="1"/>
              <a:t>Economics</a:t>
            </a:r>
            <a:r>
              <a:rPr lang="it-IT" b="1" dirty="0"/>
              <a:t> Università di Milano Bicocca</a:t>
            </a:r>
          </a:p>
          <a:p>
            <a:r>
              <a:rPr lang="it-IT" b="1" dirty="0"/>
              <a:t>Cognitive </a:t>
            </a:r>
            <a:r>
              <a:rPr lang="it-IT" b="1" dirty="0" err="1"/>
              <a:t>Insights</a:t>
            </a:r>
            <a:r>
              <a:rPr lang="it-IT" b="1" dirty="0"/>
              <a:t> Team, Herbert Simon Society</a:t>
            </a:r>
          </a:p>
          <a:p>
            <a:endParaRPr lang="it-IT" dirty="0"/>
          </a:p>
          <a:p>
            <a:endParaRPr lang="it-IT" dirty="0"/>
          </a:p>
        </p:txBody>
      </p:sp>
      <p:sp>
        <p:nvSpPr>
          <p:cNvPr id="4" name="Titolo 3"/>
          <p:cNvSpPr>
            <a:spLocks noGrp="1"/>
          </p:cNvSpPr>
          <p:nvPr>
            <p:ph type="ctrTitle"/>
          </p:nvPr>
        </p:nvSpPr>
        <p:spPr>
          <a:xfrm>
            <a:off x="1524000" y="1122362"/>
            <a:ext cx="9144000" cy="2887663"/>
          </a:xfrm>
        </p:spPr>
        <p:txBody>
          <a:bodyPr>
            <a:normAutofit/>
          </a:bodyPr>
          <a:lstStyle/>
          <a:p>
            <a:br>
              <a:rPr lang="en-US" sz="1400" b="1" i="1" dirty="0">
                <a:solidFill>
                  <a:srgbClr val="FF0000"/>
                </a:solidFill>
              </a:rPr>
            </a:br>
            <a:r>
              <a:rPr lang="en-US" sz="1400" b="1" i="1" dirty="0"/>
              <a:t>METHODOLOGICAL INDIVIDUALISM AND CONTEMPORARY  SOCIAL SCIENCES</a:t>
            </a:r>
            <a:br>
              <a:rPr lang="en-US" sz="1400" b="1" i="1" dirty="0"/>
            </a:br>
            <a:br>
              <a:rPr lang="en-US" sz="1400" b="1" i="1" dirty="0"/>
            </a:br>
            <a:r>
              <a:rPr lang="en-US" sz="1400" b="1" i="1" dirty="0"/>
              <a:t>Thursday and Friday, 6 &amp;amp; 7, July 2023</a:t>
            </a:r>
            <a:br>
              <a:rPr lang="en-US" sz="1400" b="1" i="1" dirty="0"/>
            </a:br>
            <a:br>
              <a:rPr lang="en-US" sz="1400" b="1" i="1" dirty="0">
                <a:solidFill>
                  <a:srgbClr val="FF0000"/>
                </a:solidFill>
              </a:rPr>
            </a:br>
            <a:r>
              <a:rPr lang="en-US" sz="2800" b="1" i="1" dirty="0" err="1"/>
              <a:t>Université</a:t>
            </a:r>
            <a:r>
              <a:rPr lang="en-US" sz="2800" b="1" i="1" dirty="0"/>
              <a:t> Sorbonne</a:t>
            </a:r>
            <a:br>
              <a:rPr lang="en-US" sz="2800" b="1" i="1" dirty="0"/>
            </a:br>
            <a:r>
              <a:rPr lang="en-US" sz="2800" b="1" i="1" dirty="0"/>
              <a:t>1, rue Victor Cousin 75005 Paris</a:t>
            </a:r>
            <a:endParaRPr lang="it-IT" sz="2800" b="1" i="1" dirty="0"/>
          </a:p>
        </p:txBody>
      </p:sp>
      <p:pic>
        <p:nvPicPr>
          <p:cNvPr id="6" name="Immagine 5" descr="upload.wikimedia.org/wikipedia/commons/thumb/c/..."/>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4000" y="0"/>
            <a:ext cx="2484000" cy="2196000"/>
          </a:xfrm>
          <a:prstGeom prst="rect">
            <a:avLst/>
          </a:prstGeom>
          <a:noFill/>
          <a:ln>
            <a:noFill/>
          </a:ln>
        </p:spPr>
      </p:pic>
    </p:spTree>
    <p:extLst>
      <p:ext uri="{BB962C8B-B14F-4D97-AF65-F5344CB8AC3E}">
        <p14:creationId xmlns:p14="http://schemas.microsoft.com/office/powerpoint/2010/main" val="3527362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solidFill>
                  <a:schemeClr val="accent4">
                    <a:lumMod val="75000"/>
                  </a:schemeClr>
                </a:solidFill>
              </a:rPr>
              <a:t>2) BRAIN IN THE VAT: </a:t>
            </a:r>
            <a:r>
              <a:rPr lang="it-IT" b="1" dirty="0" err="1">
                <a:solidFill>
                  <a:schemeClr val="accent4">
                    <a:lumMod val="75000"/>
                  </a:schemeClr>
                </a:solidFill>
              </a:rPr>
              <a:t>neuroeco</a:t>
            </a:r>
            <a:br>
              <a:rPr lang="it-IT" b="1" dirty="0">
                <a:solidFill>
                  <a:schemeClr val="accent4">
                    <a:lumMod val="75000"/>
                  </a:schemeClr>
                </a:solidFill>
              </a:rPr>
            </a:br>
            <a:r>
              <a:rPr lang="it-IT" b="1" dirty="0" err="1">
                <a:solidFill>
                  <a:schemeClr val="accent4">
                    <a:lumMod val="75000"/>
                  </a:schemeClr>
                </a:solidFill>
              </a:rPr>
              <a:t>nomics</a:t>
            </a:r>
            <a:r>
              <a:rPr lang="it-IT" b="1" dirty="0">
                <a:solidFill>
                  <a:schemeClr val="accent4">
                    <a:lumMod val="75000"/>
                  </a:schemeClr>
                </a:solidFill>
              </a:rPr>
              <a:t>  (</a:t>
            </a:r>
            <a:r>
              <a:rPr lang="it-IT" b="1" dirty="0" err="1">
                <a:solidFill>
                  <a:schemeClr val="accent4">
                    <a:lumMod val="75000"/>
                  </a:schemeClr>
                </a:solidFill>
              </a:rPr>
              <a:t>Camerer</a:t>
            </a:r>
            <a:r>
              <a:rPr lang="it-IT" b="1" dirty="0">
                <a:solidFill>
                  <a:schemeClr val="accent4">
                    <a:lumMod val="75000"/>
                  </a:schemeClr>
                </a:solidFill>
              </a:rPr>
              <a:t>, </a:t>
            </a:r>
            <a:r>
              <a:rPr lang="it-IT" b="1" dirty="0" err="1">
                <a:solidFill>
                  <a:schemeClr val="accent4">
                    <a:lumMod val="75000"/>
                  </a:schemeClr>
                </a:solidFill>
              </a:rPr>
              <a:t>Lowenstein</a:t>
            </a:r>
            <a:r>
              <a:rPr lang="it-IT" b="1" dirty="0">
                <a:solidFill>
                  <a:schemeClr val="accent4">
                    <a:lumMod val="75000"/>
                  </a:schemeClr>
                </a:solidFill>
              </a:rPr>
              <a:t>)   </a:t>
            </a:r>
          </a:p>
        </p:txBody>
      </p:sp>
      <p:sp>
        <p:nvSpPr>
          <p:cNvPr id="3" name="Segnaposto contenuto 2"/>
          <p:cNvSpPr>
            <a:spLocks noGrp="1"/>
          </p:cNvSpPr>
          <p:nvPr>
            <p:ph idx="1"/>
          </p:nvPr>
        </p:nvSpPr>
        <p:spPr/>
        <p:txBody>
          <a:bodyPr>
            <a:normAutofit fontScale="85000" lnSpcReduction="20000"/>
          </a:bodyPr>
          <a:lstStyle/>
          <a:p>
            <a:r>
              <a:rPr lang="it-IT" altLang="it-IT" dirty="0" err="1"/>
              <a:t>Judgement</a:t>
            </a:r>
            <a:r>
              <a:rPr lang="it-IT" altLang="it-IT" dirty="0"/>
              <a:t> And </a:t>
            </a:r>
            <a:r>
              <a:rPr lang="it-IT" altLang="it-IT" dirty="0" err="1"/>
              <a:t>Decision</a:t>
            </a:r>
            <a:r>
              <a:rPr lang="it-IT" altLang="it-IT" dirty="0"/>
              <a:t> </a:t>
            </a:r>
            <a:r>
              <a:rPr lang="it-IT" altLang="it-IT" dirty="0" err="1"/>
              <a:t>Making</a:t>
            </a:r>
            <a:r>
              <a:rPr lang="it-IT" altLang="it-IT" dirty="0"/>
              <a:t> </a:t>
            </a:r>
            <a:r>
              <a:rPr lang="it-IT" altLang="it-IT" dirty="0" err="1"/>
              <a:t>Is</a:t>
            </a:r>
            <a:r>
              <a:rPr lang="it-IT" altLang="it-IT" dirty="0"/>
              <a:t> </a:t>
            </a:r>
            <a:r>
              <a:rPr lang="it-IT" altLang="it-IT" dirty="0" err="1"/>
              <a:t>Based</a:t>
            </a:r>
            <a:r>
              <a:rPr lang="it-IT" altLang="it-IT" dirty="0"/>
              <a:t> On</a:t>
            </a:r>
          </a:p>
          <a:p>
            <a:pPr marL="0" indent="0">
              <a:buNone/>
            </a:pPr>
            <a:r>
              <a:rPr lang="it-IT" altLang="it-IT" dirty="0"/>
              <a:t> Neuro </a:t>
            </a:r>
            <a:r>
              <a:rPr lang="it-IT" altLang="it-IT" dirty="0" err="1"/>
              <a:t>Computations</a:t>
            </a:r>
            <a:r>
              <a:rPr lang="it-IT" altLang="it-IT" dirty="0"/>
              <a:t>  </a:t>
            </a:r>
            <a:r>
              <a:rPr lang="it-IT" altLang="it-IT" dirty="0" err="1">
                <a:solidFill>
                  <a:srgbClr val="FF0000"/>
                </a:solidFill>
              </a:rPr>
              <a:t>Judged</a:t>
            </a:r>
            <a:r>
              <a:rPr lang="it-IT" altLang="it-IT" dirty="0">
                <a:solidFill>
                  <a:srgbClr val="FF0000"/>
                </a:solidFill>
              </a:rPr>
              <a:t> By </a:t>
            </a:r>
            <a:r>
              <a:rPr lang="it-IT" altLang="it-IT" dirty="0" err="1">
                <a:solidFill>
                  <a:srgbClr val="FF0000"/>
                </a:solidFill>
              </a:rPr>
              <a:t>Formal</a:t>
            </a:r>
            <a:r>
              <a:rPr lang="it-IT" altLang="it-IT" dirty="0">
                <a:solidFill>
                  <a:srgbClr val="FF0000"/>
                </a:solidFill>
              </a:rPr>
              <a:t> </a:t>
            </a:r>
            <a:r>
              <a:rPr lang="it-IT" altLang="it-IT" dirty="0" err="1">
                <a:solidFill>
                  <a:srgbClr val="FF0000"/>
                </a:solidFill>
              </a:rPr>
              <a:t>Computational</a:t>
            </a:r>
            <a:r>
              <a:rPr lang="it-IT" altLang="it-IT" dirty="0">
                <a:solidFill>
                  <a:srgbClr val="FF0000"/>
                </a:solidFill>
              </a:rPr>
              <a:t> </a:t>
            </a:r>
          </a:p>
          <a:p>
            <a:pPr marL="0" indent="0">
              <a:buNone/>
            </a:pPr>
            <a:r>
              <a:rPr lang="it-IT" altLang="it-IT" dirty="0" err="1">
                <a:solidFill>
                  <a:srgbClr val="FF0000"/>
                </a:solidFill>
              </a:rPr>
              <a:t>Norms</a:t>
            </a:r>
            <a:endParaRPr lang="it-IT" altLang="it-IT" dirty="0">
              <a:solidFill>
                <a:srgbClr val="FF0000"/>
              </a:solidFill>
            </a:endParaRPr>
          </a:p>
          <a:p>
            <a:endParaRPr lang="it-IT" altLang="it-IT" dirty="0"/>
          </a:p>
          <a:p>
            <a:r>
              <a:rPr lang="it-IT" altLang="it-IT" dirty="0" err="1"/>
              <a:t>Judgement</a:t>
            </a:r>
            <a:r>
              <a:rPr lang="it-IT" altLang="it-IT" dirty="0"/>
              <a:t> And </a:t>
            </a:r>
            <a:r>
              <a:rPr lang="it-IT" altLang="it-IT" dirty="0" err="1"/>
              <a:t>Decision</a:t>
            </a:r>
            <a:r>
              <a:rPr lang="it-IT" altLang="it-IT" dirty="0"/>
              <a:t> </a:t>
            </a:r>
            <a:r>
              <a:rPr lang="it-IT" altLang="it-IT" dirty="0" err="1"/>
              <a:t>Making</a:t>
            </a:r>
            <a:r>
              <a:rPr lang="it-IT" altLang="it-IT" dirty="0"/>
              <a:t> </a:t>
            </a:r>
            <a:r>
              <a:rPr lang="it-IT" altLang="it-IT" dirty="0" err="1"/>
              <a:t>Is</a:t>
            </a:r>
            <a:r>
              <a:rPr lang="it-IT" altLang="it-IT" dirty="0"/>
              <a:t> </a:t>
            </a:r>
            <a:r>
              <a:rPr lang="it-IT" altLang="it-IT" dirty="0" err="1"/>
              <a:t>Based</a:t>
            </a:r>
            <a:r>
              <a:rPr lang="it-IT" altLang="it-IT" dirty="0"/>
              <a:t> On </a:t>
            </a:r>
            <a:r>
              <a:rPr lang="it-IT" altLang="it-IT" dirty="0" err="1"/>
              <a:t>Amodal</a:t>
            </a:r>
            <a:r>
              <a:rPr lang="it-IT" altLang="it-IT" dirty="0"/>
              <a:t> </a:t>
            </a:r>
            <a:r>
              <a:rPr lang="it-IT" altLang="it-IT" dirty="0" err="1"/>
              <a:t>Representations</a:t>
            </a:r>
            <a:r>
              <a:rPr lang="it-IT" altLang="it-IT" dirty="0"/>
              <a:t>: </a:t>
            </a:r>
            <a:r>
              <a:rPr lang="it-IT" altLang="it-IT" dirty="0">
                <a:solidFill>
                  <a:srgbClr val="FF0000"/>
                </a:solidFill>
              </a:rPr>
              <a:t>No Room For </a:t>
            </a:r>
            <a:r>
              <a:rPr lang="it-IT" altLang="it-IT" dirty="0" err="1">
                <a:solidFill>
                  <a:srgbClr val="FF0000"/>
                </a:solidFill>
              </a:rPr>
              <a:t>Modal</a:t>
            </a:r>
            <a:r>
              <a:rPr lang="it-IT" altLang="it-IT" dirty="0">
                <a:solidFill>
                  <a:srgbClr val="FF0000"/>
                </a:solidFill>
              </a:rPr>
              <a:t> </a:t>
            </a:r>
            <a:r>
              <a:rPr lang="it-IT" altLang="it-IT" dirty="0" err="1">
                <a:solidFill>
                  <a:srgbClr val="FF0000"/>
                </a:solidFill>
              </a:rPr>
              <a:t>Sensorial</a:t>
            </a:r>
            <a:r>
              <a:rPr lang="it-IT" altLang="it-IT" dirty="0">
                <a:solidFill>
                  <a:srgbClr val="FF0000"/>
                </a:solidFill>
              </a:rPr>
              <a:t>, Motor and </a:t>
            </a:r>
            <a:r>
              <a:rPr lang="it-IT" altLang="it-IT" dirty="0" err="1">
                <a:solidFill>
                  <a:srgbClr val="FF0000"/>
                </a:solidFill>
              </a:rPr>
              <a:t>Visceral</a:t>
            </a:r>
            <a:r>
              <a:rPr lang="it-IT" altLang="it-IT" dirty="0">
                <a:solidFill>
                  <a:srgbClr val="FF0000"/>
                </a:solidFill>
              </a:rPr>
              <a:t> </a:t>
            </a:r>
            <a:r>
              <a:rPr lang="it-IT" altLang="it-IT" dirty="0" err="1">
                <a:solidFill>
                  <a:srgbClr val="FF0000"/>
                </a:solidFill>
              </a:rPr>
              <a:t>Representations</a:t>
            </a:r>
            <a:r>
              <a:rPr lang="it-IT" altLang="it-IT" dirty="0">
                <a:solidFill>
                  <a:srgbClr val="FF0000"/>
                </a:solidFill>
              </a:rPr>
              <a:t> Of The </a:t>
            </a:r>
            <a:r>
              <a:rPr lang="it-IT" altLang="it-IT" dirty="0" err="1">
                <a:solidFill>
                  <a:srgbClr val="FF0000"/>
                </a:solidFill>
              </a:rPr>
              <a:t>Interaction</a:t>
            </a:r>
            <a:r>
              <a:rPr lang="it-IT" altLang="it-IT" dirty="0">
                <a:solidFill>
                  <a:srgbClr val="FF0000"/>
                </a:solidFill>
              </a:rPr>
              <a:t> With The Environment</a:t>
            </a:r>
          </a:p>
          <a:p>
            <a:endParaRPr lang="it-IT" altLang="it-IT" dirty="0"/>
          </a:p>
          <a:p>
            <a:r>
              <a:rPr lang="it-IT" altLang="it-IT" dirty="0"/>
              <a:t> Brain </a:t>
            </a:r>
            <a:r>
              <a:rPr lang="it-IT" altLang="it-IT" dirty="0" err="1"/>
              <a:t>is</a:t>
            </a:r>
            <a:r>
              <a:rPr lang="it-IT" altLang="it-IT" dirty="0"/>
              <a:t> </a:t>
            </a:r>
            <a:r>
              <a:rPr lang="it-IT" altLang="it-IT" dirty="0" err="1"/>
              <a:t>detached</a:t>
            </a:r>
            <a:r>
              <a:rPr lang="it-IT" altLang="it-IT" dirty="0"/>
              <a:t> from The Body and from the Environment: </a:t>
            </a:r>
            <a:r>
              <a:rPr lang="it-IT" altLang="it-IT" dirty="0">
                <a:solidFill>
                  <a:srgbClr val="FF0000"/>
                </a:solidFill>
              </a:rPr>
              <a:t>no </a:t>
            </a:r>
            <a:r>
              <a:rPr lang="it-IT" altLang="it-IT" dirty="0" err="1">
                <a:solidFill>
                  <a:srgbClr val="FF0000"/>
                </a:solidFill>
              </a:rPr>
              <a:t>embodiement</a:t>
            </a:r>
            <a:r>
              <a:rPr lang="it-IT" altLang="it-IT" dirty="0">
                <a:solidFill>
                  <a:srgbClr val="FF0000"/>
                </a:solidFill>
              </a:rPr>
              <a:t> and </a:t>
            </a:r>
            <a:r>
              <a:rPr lang="it-IT" altLang="it-IT" dirty="0" err="1">
                <a:solidFill>
                  <a:srgbClr val="FF0000"/>
                </a:solidFill>
              </a:rPr>
              <a:t>enactive</a:t>
            </a:r>
            <a:r>
              <a:rPr lang="it-IT" altLang="it-IT" dirty="0">
                <a:solidFill>
                  <a:srgbClr val="FF0000"/>
                </a:solidFill>
              </a:rPr>
              <a:t> </a:t>
            </a:r>
            <a:r>
              <a:rPr lang="it-IT" altLang="it-IT" dirty="0" err="1">
                <a:solidFill>
                  <a:srgbClr val="FF0000"/>
                </a:solidFill>
              </a:rPr>
              <a:t>adaptation</a:t>
            </a:r>
            <a:r>
              <a:rPr lang="it-IT" altLang="it-IT" dirty="0">
                <a:solidFill>
                  <a:srgbClr val="FF0000"/>
                </a:solidFill>
              </a:rPr>
              <a:t> </a:t>
            </a:r>
          </a:p>
          <a:p>
            <a:endParaRPr lang="it-IT" altLang="it-IT" dirty="0"/>
          </a:p>
          <a:p>
            <a:r>
              <a:rPr lang="it-IT" altLang="it-IT" b="1" dirty="0">
                <a:solidFill>
                  <a:srgbClr val="7030A0"/>
                </a:solidFill>
              </a:rPr>
              <a:t>David </a:t>
            </a:r>
            <a:r>
              <a:rPr lang="it-IT" altLang="it-IT" b="1" dirty="0" err="1">
                <a:solidFill>
                  <a:srgbClr val="7030A0"/>
                </a:solidFill>
              </a:rPr>
              <a:t>Marr</a:t>
            </a:r>
            <a:r>
              <a:rPr lang="it-IT" altLang="it-IT" dirty="0" err="1"/>
              <a:t>’s</a:t>
            </a:r>
            <a:r>
              <a:rPr lang="it-IT" altLang="it-IT" b="1" dirty="0">
                <a:solidFill>
                  <a:srgbClr val="7030A0"/>
                </a:solidFill>
              </a:rPr>
              <a:t> </a:t>
            </a:r>
            <a:r>
              <a:rPr lang="it-IT" altLang="it-IT" dirty="0" err="1"/>
              <a:t>three</a:t>
            </a:r>
            <a:r>
              <a:rPr lang="it-IT" altLang="it-IT" dirty="0"/>
              <a:t> </a:t>
            </a:r>
            <a:r>
              <a:rPr lang="it-IT" altLang="it-IT" dirty="0" err="1"/>
              <a:t>levels</a:t>
            </a:r>
            <a:r>
              <a:rPr lang="it-IT" altLang="it-IT" dirty="0"/>
              <a:t> of </a:t>
            </a:r>
            <a:r>
              <a:rPr lang="it-IT" altLang="it-IT" dirty="0" err="1"/>
              <a:t>Cognition</a:t>
            </a:r>
            <a:r>
              <a:rPr lang="it-IT" altLang="it-IT" dirty="0">
                <a:solidFill>
                  <a:srgbClr val="FF0000"/>
                </a:solidFill>
              </a:rPr>
              <a:t>: COMPUTATIONAL, ALGORITHMIC, NEURAL</a:t>
            </a:r>
          </a:p>
          <a:p>
            <a:endParaRPr lang="it-IT" dirty="0"/>
          </a:p>
        </p:txBody>
      </p:sp>
      <p:pic>
        <p:nvPicPr>
          <p:cNvPr id="4" name="Picture 2" descr="Descartes's Philosophy and its modern interpretation (Brain-in-a-vat Theory)  – Philosophical Pap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3707" y="0"/>
            <a:ext cx="3439033" cy="3384000"/>
          </a:xfrm>
          <a:prstGeom prst="rect">
            <a:avLst/>
          </a:prstGeom>
          <a:noFill/>
          <a:extLst>
            <a:ext uri="{909E8E84-426E-40DD-AFC4-6F175D3DCCD1}">
              <a14:hiddenFill xmlns:a14="http://schemas.microsoft.com/office/drawing/2010/main">
                <a:solidFill>
                  <a:srgbClr val="FFFFFF"/>
                </a:solidFill>
              </a14:hiddenFill>
            </a:ext>
          </a:extLst>
        </p:spPr>
      </p:pic>
      <p:sp>
        <p:nvSpPr>
          <p:cNvPr id="5" name="Freccia a destra 4"/>
          <p:cNvSpPr/>
          <p:nvPr/>
        </p:nvSpPr>
        <p:spPr>
          <a:xfrm>
            <a:off x="1158241" y="6244046"/>
            <a:ext cx="45719"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54680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How </a:t>
            </a:r>
            <a:r>
              <a:rPr lang="it-IT" dirty="0" err="1"/>
              <a:t>is</a:t>
            </a:r>
            <a:r>
              <a:rPr lang="it-IT" dirty="0"/>
              <a:t> </a:t>
            </a:r>
            <a:r>
              <a:rPr lang="it-IT" dirty="0" err="1"/>
              <a:t>it</a:t>
            </a:r>
            <a:r>
              <a:rPr lang="it-IT" dirty="0"/>
              <a:t> </a:t>
            </a:r>
            <a:r>
              <a:rPr lang="it-IT" dirty="0" err="1"/>
              <a:t>possible</a:t>
            </a:r>
            <a:r>
              <a:rPr lang="it-IT" dirty="0"/>
              <a:t> to </a:t>
            </a:r>
            <a:r>
              <a:rPr lang="it-IT" dirty="0" err="1"/>
              <a:t>avoid</a:t>
            </a:r>
            <a:r>
              <a:rPr lang="it-IT" dirty="0"/>
              <a:t> the </a:t>
            </a:r>
            <a:r>
              <a:rPr lang="it-IT" dirty="0" err="1"/>
              <a:t>causal</a:t>
            </a:r>
            <a:r>
              <a:rPr lang="it-IT" dirty="0"/>
              <a:t> </a:t>
            </a:r>
            <a:r>
              <a:rPr lang="it-IT" dirty="0" err="1"/>
              <a:t>influences</a:t>
            </a:r>
            <a:r>
              <a:rPr lang="it-IT" dirty="0"/>
              <a:t> of:</a:t>
            </a:r>
          </a:p>
        </p:txBody>
      </p:sp>
      <p:sp>
        <p:nvSpPr>
          <p:cNvPr id="3" name="Segnaposto contenuto 2"/>
          <p:cNvSpPr>
            <a:spLocks noGrp="1"/>
          </p:cNvSpPr>
          <p:nvPr>
            <p:ph idx="1"/>
          </p:nvPr>
        </p:nvSpPr>
        <p:spPr/>
        <p:txBody>
          <a:bodyPr/>
          <a:lstStyle/>
          <a:p>
            <a:r>
              <a:rPr lang="it-IT" dirty="0" err="1"/>
              <a:t>Affective</a:t>
            </a:r>
            <a:r>
              <a:rPr lang="it-IT" dirty="0"/>
              <a:t> </a:t>
            </a:r>
            <a:r>
              <a:rPr lang="it-IT" dirty="0" err="1"/>
              <a:t>stimuli</a:t>
            </a:r>
            <a:r>
              <a:rPr lang="it-IT" dirty="0"/>
              <a:t>?</a:t>
            </a:r>
          </a:p>
          <a:p>
            <a:r>
              <a:rPr lang="it-IT" dirty="0" err="1"/>
              <a:t>Sensorial</a:t>
            </a:r>
            <a:r>
              <a:rPr lang="it-IT" dirty="0"/>
              <a:t> </a:t>
            </a:r>
            <a:r>
              <a:rPr lang="it-IT" dirty="0" err="1"/>
              <a:t>imputs</a:t>
            </a:r>
            <a:r>
              <a:rPr lang="it-IT" dirty="0"/>
              <a:t>?</a:t>
            </a:r>
          </a:p>
          <a:p>
            <a:r>
              <a:rPr lang="it-IT" dirty="0"/>
              <a:t>Motor and </a:t>
            </a:r>
            <a:r>
              <a:rPr lang="it-IT" dirty="0" err="1"/>
              <a:t>proprioceptive</a:t>
            </a:r>
            <a:r>
              <a:rPr lang="it-IT" dirty="0"/>
              <a:t> </a:t>
            </a:r>
            <a:r>
              <a:rPr lang="it-IT" dirty="0" err="1"/>
              <a:t>stimulations</a:t>
            </a:r>
            <a:r>
              <a:rPr lang="it-IT" dirty="0"/>
              <a:t>?</a:t>
            </a:r>
          </a:p>
          <a:p>
            <a:r>
              <a:rPr lang="it-IT" dirty="0" err="1"/>
              <a:t>Visceral</a:t>
            </a:r>
            <a:r>
              <a:rPr lang="it-IT" dirty="0"/>
              <a:t> </a:t>
            </a:r>
            <a:r>
              <a:rPr lang="it-IT" dirty="0" err="1"/>
              <a:t>sensations</a:t>
            </a:r>
            <a:r>
              <a:rPr lang="it-IT" dirty="0"/>
              <a:t>? </a:t>
            </a:r>
          </a:p>
        </p:txBody>
      </p:sp>
    </p:spTree>
    <p:extLst>
      <p:ext uri="{BB962C8B-B14F-4D97-AF65-F5344CB8AC3E}">
        <p14:creationId xmlns:p14="http://schemas.microsoft.com/office/powerpoint/2010/main" val="482901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chemeClr val="accent6">
                    <a:lumMod val="60000"/>
                    <a:lumOff val="40000"/>
                  </a:schemeClr>
                </a:solidFill>
              </a:rPr>
              <a:t>3) </a:t>
            </a:r>
            <a:r>
              <a:rPr lang="it-IT" b="1" dirty="0">
                <a:solidFill>
                  <a:schemeClr val="accent6">
                    <a:lumMod val="60000"/>
                    <a:lumOff val="40000"/>
                  </a:schemeClr>
                </a:solidFill>
              </a:rPr>
              <a:t>NARROW EMBODIED COGNITION </a:t>
            </a:r>
            <a:br>
              <a:rPr lang="it-IT" b="1" dirty="0">
                <a:solidFill>
                  <a:schemeClr val="accent6">
                    <a:lumMod val="60000"/>
                    <a:lumOff val="40000"/>
                  </a:schemeClr>
                </a:solidFill>
              </a:rPr>
            </a:br>
            <a:r>
              <a:rPr lang="it-IT" b="1" dirty="0">
                <a:solidFill>
                  <a:schemeClr val="accent6">
                    <a:lumMod val="60000"/>
                    <a:lumOff val="40000"/>
                  </a:schemeClr>
                </a:solidFill>
              </a:rPr>
              <a:t>(NEC)</a:t>
            </a:r>
          </a:p>
        </p:txBody>
      </p:sp>
      <p:sp>
        <p:nvSpPr>
          <p:cNvPr id="3" name="Segnaposto contenuto 2"/>
          <p:cNvSpPr>
            <a:spLocks noGrp="1"/>
          </p:cNvSpPr>
          <p:nvPr>
            <p:ph idx="1"/>
          </p:nvPr>
        </p:nvSpPr>
        <p:spPr/>
        <p:txBody>
          <a:bodyPr>
            <a:normAutofit fontScale="92500" lnSpcReduction="20000"/>
          </a:bodyPr>
          <a:lstStyle/>
          <a:p>
            <a:r>
              <a:rPr lang="en-GB" dirty="0"/>
              <a:t>NEC is in continuity with the Cartesian computational model</a:t>
            </a:r>
          </a:p>
          <a:p>
            <a:endParaRPr lang="en-GB" dirty="0"/>
          </a:p>
          <a:p>
            <a:r>
              <a:rPr lang="en-GB" dirty="0"/>
              <a:t>Goldman and </a:t>
            </a:r>
            <a:r>
              <a:rPr lang="en-GB" dirty="0" err="1"/>
              <a:t>Vignemont</a:t>
            </a:r>
            <a:r>
              <a:rPr lang="en-GB" dirty="0"/>
              <a:t> (2009) believe that the body plays</a:t>
            </a:r>
          </a:p>
          <a:p>
            <a:pPr marL="0" indent="0">
              <a:buNone/>
            </a:pPr>
            <a:r>
              <a:rPr lang="en-GB" dirty="0"/>
              <a:t> an important role </a:t>
            </a:r>
            <a:r>
              <a:rPr lang="en-GB" dirty="0">
                <a:solidFill>
                  <a:srgbClr val="FF0000"/>
                </a:solidFill>
              </a:rPr>
              <a:t>through the brain </a:t>
            </a:r>
            <a:r>
              <a:rPr lang="en-GB" b="1" dirty="0">
                <a:solidFill>
                  <a:srgbClr val="FF0000"/>
                </a:solidFill>
              </a:rPr>
              <a:t>modal</a:t>
            </a:r>
            <a:r>
              <a:rPr lang="en-GB" dirty="0">
                <a:solidFill>
                  <a:srgbClr val="FF0000"/>
                </a:solidFill>
              </a:rPr>
              <a:t> representations </a:t>
            </a:r>
          </a:p>
          <a:p>
            <a:pPr marL="0" indent="0">
              <a:buNone/>
            </a:pPr>
            <a:r>
              <a:rPr lang="en-GB" dirty="0"/>
              <a:t>of its states.</a:t>
            </a:r>
          </a:p>
          <a:p>
            <a:pPr marL="0" indent="0">
              <a:buNone/>
            </a:pPr>
            <a:endParaRPr lang="en-GB" dirty="0"/>
          </a:p>
          <a:p>
            <a:pPr marL="0" indent="0">
              <a:buNone/>
            </a:pPr>
            <a:r>
              <a:rPr lang="en-GB" dirty="0"/>
              <a:t>Every body representation are formatted in the brain ruling out</a:t>
            </a:r>
          </a:p>
          <a:p>
            <a:pPr marL="0" indent="0">
              <a:buNone/>
            </a:pPr>
            <a:r>
              <a:rPr lang="en-GB" dirty="0"/>
              <a:t> any role of anatomy and body activity (actions and postures). </a:t>
            </a:r>
          </a:p>
          <a:p>
            <a:pPr marL="0" indent="0">
              <a:buNone/>
            </a:pPr>
            <a:endParaRPr lang="en-GB" dirty="0"/>
          </a:p>
          <a:p>
            <a:pPr marL="0" indent="0">
              <a:buNone/>
            </a:pPr>
            <a:r>
              <a:rPr lang="en-GB" dirty="0">
                <a:solidFill>
                  <a:srgbClr val="FF0000"/>
                </a:solidFill>
              </a:rPr>
              <a:t>B-formats are purely internal to the brain.</a:t>
            </a:r>
            <a:r>
              <a:rPr lang="en-GB" dirty="0"/>
              <a:t>  NEC has no interest in understanding the body interacting and embedded in the environment. </a:t>
            </a:r>
            <a:r>
              <a:rPr lang="en-GB" i="1" dirty="0"/>
              <a:t> </a:t>
            </a:r>
          </a:p>
          <a:p>
            <a:endParaRPr lang="it-IT" dirty="0"/>
          </a:p>
        </p:txBody>
      </p:sp>
      <p:pic>
        <p:nvPicPr>
          <p:cNvPr id="8194" name="Picture 2" descr="Il significato incorporato (1): la Embodied Cognition e la teoria  simulativa | linguaggionatura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6632" y="25625"/>
            <a:ext cx="2915688" cy="36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001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How </a:t>
            </a:r>
            <a:r>
              <a:rPr lang="it-IT" dirty="0" err="1"/>
              <a:t>is</a:t>
            </a:r>
            <a:r>
              <a:rPr lang="it-IT" dirty="0"/>
              <a:t> </a:t>
            </a:r>
            <a:r>
              <a:rPr lang="it-IT" dirty="0" err="1"/>
              <a:t>it</a:t>
            </a:r>
            <a:r>
              <a:rPr lang="it-IT" dirty="0"/>
              <a:t> </a:t>
            </a:r>
            <a:r>
              <a:rPr lang="it-IT" dirty="0" err="1"/>
              <a:t>possible</a:t>
            </a:r>
            <a:r>
              <a:rPr lang="it-IT" dirty="0"/>
              <a:t> </a:t>
            </a:r>
            <a:r>
              <a:rPr lang="it-IT" dirty="0" err="1"/>
              <a:t>not</a:t>
            </a:r>
            <a:r>
              <a:rPr lang="it-IT" dirty="0"/>
              <a:t> to </a:t>
            </a:r>
            <a:r>
              <a:rPr lang="it-IT" dirty="0" err="1"/>
              <a:t>consider</a:t>
            </a:r>
            <a:r>
              <a:rPr lang="it-IT" dirty="0"/>
              <a:t> </a:t>
            </a:r>
            <a:r>
              <a:rPr lang="it-IT" dirty="0" err="1"/>
              <a:t>that</a:t>
            </a:r>
            <a:r>
              <a:rPr lang="it-IT" dirty="0"/>
              <a:t>:</a:t>
            </a:r>
          </a:p>
        </p:txBody>
      </p:sp>
      <p:sp>
        <p:nvSpPr>
          <p:cNvPr id="3" name="Segnaposto contenuto 2"/>
          <p:cNvSpPr>
            <a:spLocks noGrp="1"/>
          </p:cNvSpPr>
          <p:nvPr>
            <p:ph idx="1"/>
          </p:nvPr>
        </p:nvSpPr>
        <p:spPr/>
        <p:txBody>
          <a:bodyPr>
            <a:normAutofit/>
          </a:bodyPr>
          <a:lstStyle/>
          <a:p>
            <a:r>
              <a:rPr lang="it-IT" dirty="0"/>
              <a:t>Body </a:t>
            </a:r>
            <a:r>
              <a:rPr lang="it-IT" dirty="0" err="1"/>
              <a:t>influences</a:t>
            </a:r>
            <a:r>
              <a:rPr lang="it-IT" dirty="0"/>
              <a:t> </a:t>
            </a:r>
            <a:r>
              <a:rPr lang="it-IT" dirty="0" err="1"/>
              <a:t>action</a:t>
            </a:r>
            <a:r>
              <a:rPr lang="it-IT" dirty="0"/>
              <a:t> </a:t>
            </a:r>
            <a:r>
              <a:rPr lang="it-IT" dirty="0" err="1"/>
              <a:t>without</a:t>
            </a:r>
            <a:r>
              <a:rPr lang="it-IT" dirty="0"/>
              <a:t> </a:t>
            </a:r>
            <a:r>
              <a:rPr lang="it-IT" dirty="0" err="1"/>
              <a:t>being</a:t>
            </a:r>
            <a:r>
              <a:rPr lang="it-IT" dirty="0"/>
              <a:t> </a:t>
            </a:r>
            <a:r>
              <a:rPr lang="it-IT" dirty="0" err="1"/>
              <a:t>represented</a:t>
            </a:r>
            <a:r>
              <a:rPr lang="it-IT" dirty="0"/>
              <a:t> in the brain?</a:t>
            </a:r>
          </a:p>
          <a:p>
            <a:r>
              <a:rPr lang="it-IT" dirty="0"/>
              <a:t>People </a:t>
            </a:r>
            <a:r>
              <a:rPr lang="it-IT" dirty="0" err="1"/>
              <a:t>act</a:t>
            </a:r>
            <a:r>
              <a:rPr lang="it-IT" dirty="0"/>
              <a:t> in relation to </a:t>
            </a:r>
            <a:r>
              <a:rPr lang="it-IT" dirty="0" err="1"/>
              <a:t>possible</a:t>
            </a:r>
            <a:r>
              <a:rPr lang="it-IT" dirty="0"/>
              <a:t> </a:t>
            </a:r>
            <a:r>
              <a:rPr lang="it-IT" dirty="0" err="1"/>
              <a:t>answers</a:t>
            </a:r>
            <a:r>
              <a:rPr lang="it-IT" dirty="0"/>
              <a:t> from the </a:t>
            </a:r>
            <a:r>
              <a:rPr lang="it-IT" dirty="0" err="1"/>
              <a:t>environment</a:t>
            </a:r>
            <a:r>
              <a:rPr lang="it-IT" dirty="0"/>
              <a:t> (</a:t>
            </a:r>
            <a:r>
              <a:rPr lang="it-IT" dirty="0" err="1"/>
              <a:t>Gigson’s</a:t>
            </a:r>
            <a:r>
              <a:rPr lang="it-IT" dirty="0"/>
              <a:t> </a:t>
            </a:r>
            <a:r>
              <a:rPr lang="it-IT" dirty="0" err="1">
                <a:solidFill>
                  <a:srgbClr val="FF0000"/>
                </a:solidFill>
              </a:rPr>
              <a:t>Affordances</a:t>
            </a:r>
            <a:r>
              <a:rPr lang="it-IT" dirty="0"/>
              <a:t>; </a:t>
            </a:r>
            <a:r>
              <a:rPr lang="it-IT" dirty="0" err="1"/>
              <a:t>Gallagher’s</a:t>
            </a:r>
            <a:r>
              <a:rPr lang="it-IT" dirty="0"/>
              <a:t> </a:t>
            </a:r>
            <a:r>
              <a:rPr lang="it-IT" dirty="0" err="1">
                <a:solidFill>
                  <a:srgbClr val="FF0000"/>
                </a:solidFill>
              </a:rPr>
              <a:t>Enacting</a:t>
            </a:r>
            <a:r>
              <a:rPr lang="it-IT" dirty="0">
                <a:solidFill>
                  <a:srgbClr val="FF0000"/>
                </a:solidFill>
              </a:rPr>
              <a:t> </a:t>
            </a:r>
            <a:r>
              <a:rPr lang="it-IT" dirty="0"/>
              <a:t>and </a:t>
            </a:r>
            <a:r>
              <a:rPr lang="it-IT" dirty="0" err="1"/>
              <a:t>Husserl’s</a:t>
            </a:r>
            <a:r>
              <a:rPr lang="it-IT" dirty="0"/>
              <a:t> «</a:t>
            </a:r>
            <a:r>
              <a:rPr lang="it-IT" dirty="0">
                <a:solidFill>
                  <a:srgbClr val="FF0000"/>
                </a:solidFill>
              </a:rPr>
              <a:t>I can</a:t>
            </a:r>
            <a:r>
              <a:rPr lang="it-IT" dirty="0"/>
              <a:t>»)?</a:t>
            </a:r>
          </a:p>
          <a:p>
            <a:r>
              <a:rPr lang="it-IT" dirty="0" err="1"/>
              <a:t>Situational</a:t>
            </a:r>
            <a:r>
              <a:rPr lang="it-IT" dirty="0"/>
              <a:t> </a:t>
            </a:r>
            <a:r>
              <a:rPr lang="it-IT" dirty="0" err="1"/>
              <a:t>context</a:t>
            </a:r>
            <a:r>
              <a:rPr lang="it-IT" dirty="0"/>
              <a:t> </a:t>
            </a:r>
            <a:r>
              <a:rPr lang="it-IT" dirty="0" err="1"/>
              <a:t>where</a:t>
            </a:r>
            <a:r>
              <a:rPr lang="it-IT" dirty="0"/>
              <a:t> the agent </a:t>
            </a:r>
            <a:r>
              <a:rPr lang="it-IT" dirty="0" err="1"/>
              <a:t>is</a:t>
            </a:r>
            <a:r>
              <a:rPr lang="it-IT" dirty="0"/>
              <a:t> </a:t>
            </a:r>
            <a:r>
              <a:rPr lang="it-IT" dirty="0" err="1">
                <a:solidFill>
                  <a:srgbClr val="FF0000"/>
                </a:solidFill>
              </a:rPr>
              <a:t>embedded</a:t>
            </a:r>
            <a:r>
              <a:rPr lang="it-IT" dirty="0">
                <a:solidFill>
                  <a:srgbClr val="FF0000"/>
                </a:solidFill>
              </a:rPr>
              <a:t> </a:t>
            </a:r>
            <a:r>
              <a:rPr lang="it-IT" dirty="0"/>
              <a:t>(«</a:t>
            </a:r>
            <a:r>
              <a:rPr lang="it-IT" dirty="0" err="1">
                <a:solidFill>
                  <a:srgbClr val="FF0000"/>
                </a:solidFill>
              </a:rPr>
              <a:t>Dasein</a:t>
            </a:r>
            <a:r>
              <a:rPr lang="it-IT" dirty="0"/>
              <a:t>»)?</a:t>
            </a:r>
          </a:p>
          <a:p>
            <a:r>
              <a:rPr lang="it-IT" dirty="0"/>
              <a:t>The </a:t>
            </a:r>
            <a:r>
              <a:rPr lang="it-IT" dirty="0" err="1"/>
              <a:t>active</a:t>
            </a:r>
            <a:r>
              <a:rPr lang="it-IT" dirty="0"/>
              <a:t> information are </a:t>
            </a:r>
            <a:r>
              <a:rPr lang="it-IT" dirty="0" err="1"/>
              <a:t>not</a:t>
            </a:r>
            <a:r>
              <a:rPr lang="it-IT" dirty="0"/>
              <a:t> </a:t>
            </a:r>
            <a:r>
              <a:rPr lang="it-IT" dirty="0" err="1"/>
              <a:t>not</a:t>
            </a:r>
            <a:r>
              <a:rPr lang="it-IT" dirty="0"/>
              <a:t> </a:t>
            </a:r>
            <a:r>
              <a:rPr lang="it-IT" dirty="0" err="1"/>
              <a:t>only</a:t>
            </a:r>
            <a:r>
              <a:rPr lang="it-IT" dirty="0"/>
              <a:t> </a:t>
            </a:r>
            <a:r>
              <a:rPr lang="it-IT" dirty="0" err="1"/>
              <a:t>deposited</a:t>
            </a:r>
            <a:r>
              <a:rPr lang="it-IT" dirty="0"/>
              <a:t> in the brain </a:t>
            </a:r>
            <a:r>
              <a:rPr lang="it-IT" dirty="0" err="1"/>
              <a:t>but</a:t>
            </a:r>
            <a:r>
              <a:rPr lang="it-IT" dirty="0"/>
              <a:t> are </a:t>
            </a:r>
            <a:r>
              <a:rPr lang="it-IT" dirty="0" err="1">
                <a:solidFill>
                  <a:srgbClr val="FF0000"/>
                </a:solidFill>
              </a:rPr>
              <a:t>extended</a:t>
            </a:r>
            <a:r>
              <a:rPr lang="it-IT" dirty="0"/>
              <a:t> in the </a:t>
            </a:r>
            <a:r>
              <a:rPr lang="it-IT" dirty="0" err="1"/>
              <a:t>environment</a:t>
            </a:r>
            <a:r>
              <a:rPr lang="it-IT" dirty="0"/>
              <a:t>?</a:t>
            </a:r>
          </a:p>
          <a:p>
            <a:r>
              <a:rPr lang="it-IT" dirty="0"/>
              <a:t>Data </a:t>
            </a:r>
            <a:r>
              <a:rPr lang="it-IT" dirty="0" err="1"/>
              <a:t>coming</a:t>
            </a:r>
            <a:r>
              <a:rPr lang="it-IT" dirty="0"/>
              <a:t> from </a:t>
            </a:r>
            <a:r>
              <a:rPr lang="it-IT" dirty="0" err="1"/>
              <a:t>neuropsychology</a:t>
            </a:r>
            <a:r>
              <a:rPr lang="it-IT" dirty="0"/>
              <a:t> </a:t>
            </a:r>
            <a:r>
              <a:rPr lang="it-IT" dirty="0" err="1"/>
              <a:t>about</a:t>
            </a:r>
            <a:r>
              <a:rPr lang="it-IT" dirty="0"/>
              <a:t> the </a:t>
            </a:r>
            <a:r>
              <a:rPr lang="it-IT" dirty="0" err="1"/>
              <a:t>role</a:t>
            </a:r>
            <a:r>
              <a:rPr lang="it-IT" dirty="0"/>
              <a:t> of the </a:t>
            </a:r>
            <a:r>
              <a:rPr lang="it-IT" dirty="0" err="1"/>
              <a:t>entire</a:t>
            </a:r>
            <a:r>
              <a:rPr lang="it-IT" dirty="0"/>
              <a:t> body and of the </a:t>
            </a:r>
            <a:r>
              <a:rPr lang="it-IT" dirty="0" err="1"/>
              <a:t>environment</a:t>
            </a:r>
            <a:r>
              <a:rPr lang="it-IT" dirty="0"/>
              <a:t> to </a:t>
            </a:r>
            <a:r>
              <a:rPr lang="it-IT" dirty="0" err="1"/>
              <a:t>shape</a:t>
            </a:r>
            <a:r>
              <a:rPr lang="it-IT" dirty="0"/>
              <a:t> the </a:t>
            </a:r>
            <a:r>
              <a:rPr lang="it-IT" dirty="0" err="1"/>
              <a:t>action</a:t>
            </a:r>
            <a:r>
              <a:rPr lang="it-IT" dirty="0"/>
              <a:t> (</a:t>
            </a:r>
            <a:r>
              <a:rPr lang="it-IT" dirty="0" err="1">
                <a:solidFill>
                  <a:srgbClr val="FF0000"/>
                </a:solidFill>
              </a:rPr>
              <a:t>embodied</a:t>
            </a:r>
            <a:r>
              <a:rPr lang="it-IT" dirty="0"/>
              <a:t>)? </a:t>
            </a:r>
          </a:p>
        </p:txBody>
      </p:sp>
    </p:spTree>
    <p:extLst>
      <p:ext uri="{BB962C8B-B14F-4D97-AF65-F5344CB8AC3E}">
        <p14:creationId xmlns:p14="http://schemas.microsoft.com/office/powerpoint/2010/main" val="1116431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a:solidFill>
                  <a:schemeClr val="accent6">
                    <a:lumMod val="75000"/>
                  </a:schemeClr>
                </a:solidFill>
              </a:rPr>
              <a:t>4) WIDE EMBODIED COGNITION (WEC)</a:t>
            </a:r>
            <a:br>
              <a:rPr lang="it-IT" b="1" dirty="0">
                <a:solidFill>
                  <a:schemeClr val="accent6">
                    <a:lumMod val="75000"/>
                  </a:schemeClr>
                </a:solidFill>
              </a:rPr>
            </a:br>
            <a:r>
              <a:rPr lang="it-IT" b="1" dirty="0">
                <a:solidFill>
                  <a:schemeClr val="accent6">
                    <a:lumMod val="75000"/>
                  </a:schemeClr>
                </a:solidFill>
              </a:rPr>
              <a:t>4 </a:t>
            </a:r>
            <a:r>
              <a:rPr lang="it-IT" b="1" dirty="0" err="1">
                <a:solidFill>
                  <a:schemeClr val="accent6">
                    <a:lumMod val="75000"/>
                  </a:schemeClr>
                </a:solidFill>
              </a:rPr>
              <a:t>E’s</a:t>
            </a:r>
            <a:r>
              <a:rPr lang="it-IT" b="1" dirty="0">
                <a:solidFill>
                  <a:schemeClr val="accent6">
                    <a:lumMod val="75000"/>
                  </a:schemeClr>
                </a:solidFill>
              </a:rPr>
              <a:t> </a:t>
            </a:r>
            <a:r>
              <a:rPr lang="it-IT" sz="3600" b="1" dirty="0" err="1">
                <a:solidFill>
                  <a:schemeClr val="accent6">
                    <a:lumMod val="75000"/>
                  </a:schemeClr>
                </a:solidFill>
              </a:rPr>
              <a:t>Embodied</a:t>
            </a:r>
            <a:r>
              <a:rPr lang="it-IT" sz="3600" b="1" dirty="0">
                <a:solidFill>
                  <a:schemeClr val="accent6">
                    <a:lumMod val="75000"/>
                  </a:schemeClr>
                </a:solidFill>
              </a:rPr>
              <a:t>, </a:t>
            </a:r>
            <a:r>
              <a:rPr lang="it-IT" sz="3600" b="1" dirty="0" err="1">
                <a:solidFill>
                  <a:schemeClr val="accent6">
                    <a:lumMod val="75000"/>
                  </a:schemeClr>
                </a:solidFill>
              </a:rPr>
              <a:t>Enacting</a:t>
            </a:r>
            <a:r>
              <a:rPr lang="it-IT" sz="3600" b="1" dirty="0">
                <a:solidFill>
                  <a:schemeClr val="accent6">
                    <a:lumMod val="75000"/>
                  </a:schemeClr>
                </a:solidFill>
              </a:rPr>
              <a:t>, </a:t>
            </a:r>
            <a:br>
              <a:rPr lang="it-IT" sz="3600" b="1" dirty="0">
                <a:solidFill>
                  <a:schemeClr val="accent6">
                    <a:lumMod val="75000"/>
                  </a:schemeClr>
                </a:solidFill>
              </a:rPr>
            </a:br>
            <a:r>
              <a:rPr lang="it-IT" sz="3600" b="1" dirty="0">
                <a:solidFill>
                  <a:schemeClr val="accent6">
                    <a:lumMod val="75000"/>
                  </a:schemeClr>
                </a:solidFill>
              </a:rPr>
              <a:t>        Extended, Embedded: </a:t>
            </a:r>
            <a:r>
              <a:rPr lang="it-IT" sz="3600" b="1" dirty="0" err="1">
                <a:solidFill>
                  <a:schemeClr val="accent6">
                    <a:lumMod val="75000"/>
                  </a:schemeClr>
                </a:solidFill>
              </a:rPr>
              <a:t>ecological</a:t>
            </a:r>
            <a:r>
              <a:rPr lang="it-IT" sz="3600" b="1" dirty="0">
                <a:solidFill>
                  <a:schemeClr val="accent6">
                    <a:lumMod val="75000"/>
                  </a:schemeClr>
                </a:solidFill>
              </a:rPr>
              <a:t> </a:t>
            </a:r>
            <a:r>
              <a:rPr lang="it-IT" sz="3600" b="1" dirty="0" err="1">
                <a:solidFill>
                  <a:schemeClr val="accent6">
                    <a:lumMod val="75000"/>
                  </a:schemeClr>
                </a:solidFill>
              </a:rPr>
              <a:t>rationality</a:t>
            </a:r>
            <a:endParaRPr lang="it-IT" sz="3600" b="1" dirty="0">
              <a:solidFill>
                <a:schemeClr val="accent6">
                  <a:lumMod val="75000"/>
                </a:schemeClr>
              </a:solidFill>
            </a:endParaRPr>
          </a:p>
        </p:txBody>
      </p:sp>
      <p:sp>
        <p:nvSpPr>
          <p:cNvPr id="3" name="Segnaposto contenuto 2"/>
          <p:cNvSpPr>
            <a:spLocks noGrp="1"/>
          </p:cNvSpPr>
          <p:nvPr>
            <p:ph idx="1"/>
          </p:nvPr>
        </p:nvSpPr>
        <p:spPr/>
        <p:txBody>
          <a:bodyPr>
            <a:normAutofit fontScale="92500" lnSpcReduction="10000"/>
          </a:bodyPr>
          <a:lstStyle/>
          <a:p>
            <a:r>
              <a:rPr lang="en-GB" i="1" dirty="0"/>
              <a:t>T</a:t>
            </a:r>
            <a:r>
              <a:rPr lang="en-GB" dirty="0"/>
              <a:t>he psychological experience </a:t>
            </a:r>
            <a:r>
              <a:rPr lang="en-GB" dirty="0">
                <a:solidFill>
                  <a:srgbClr val="0070C0"/>
                </a:solidFill>
              </a:rPr>
              <a:t>does not correspond only to the central computational cognitive</a:t>
            </a:r>
            <a:r>
              <a:rPr lang="en-GB" dirty="0"/>
              <a:t> functions but also to those of the body. </a:t>
            </a:r>
          </a:p>
          <a:p>
            <a:r>
              <a:rPr lang="en-GB" dirty="0"/>
              <a:t>The </a:t>
            </a:r>
            <a:r>
              <a:rPr lang="en-GB" dirty="0">
                <a:solidFill>
                  <a:srgbClr val="0070C0"/>
                </a:solidFill>
              </a:rPr>
              <a:t>extra-neural structural </a:t>
            </a:r>
            <a:r>
              <a:rPr lang="en-GB" dirty="0"/>
              <a:t>features of the body shape our cognitive experiences. </a:t>
            </a:r>
          </a:p>
          <a:p>
            <a:r>
              <a:rPr lang="en-GB" dirty="0"/>
              <a:t>The </a:t>
            </a:r>
            <a:r>
              <a:rPr lang="en-GB" dirty="0">
                <a:solidFill>
                  <a:srgbClr val="0070C0"/>
                </a:solidFill>
              </a:rPr>
              <a:t>way the body is made</a:t>
            </a:r>
            <a:r>
              <a:rPr lang="en-GB" dirty="0"/>
              <a:t>, its binocular vision, its vertical position, its peculiar rotation of the back and neck and its manual and movement skills are all characteristics that determine the perceptual and cognitive style. </a:t>
            </a:r>
          </a:p>
          <a:p>
            <a:r>
              <a:rPr lang="en-GB" dirty="0"/>
              <a:t>The </a:t>
            </a:r>
            <a:r>
              <a:rPr lang="en-GB" dirty="0">
                <a:solidFill>
                  <a:srgbClr val="0070C0"/>
                </a:solidFill>
              </a:rPr>
              <a:t>visceral stimuli </a:t>
            </a:r>
            <a:r>
              <a:rPr lang="en-GB" dirty="0"/>
              <a:t>that derive from the intestine act on an emotional, sensorial, perceptual and cognitive level: the phenomenon of </a:t>
            </a:r>
            <a:r>
              <a:rPr lang="en-GB" dirty="0">
                <a:solidFill>
                  <a:srgbClr val="0070C0"/>
                </a:solidFill>
              </a:rPr>
              <a:t>gut feeling </a:t>
            </a:r>
            <a:r>
              <a:rPr lang="en-GB" dirty="0"/>
              <a:t>(</a:t>
            </a:r>
            <a:r>
              <a:rPr lang="en-GB" dirty="0" err="1"/>
              <a:t>Gigerenzer</a:t>
            </a:r>
            <a:r>
              <a:rPr lang="en-GB" dirty="0"/>
              <a:t>, 2007) or the concept of </a:t>
            </a:r>
            <a:r>
              <a:rPr lang="en-GB" dirty="0">
                <a:solidFill>
                  <a:srgbClr val="0070C0"/>
                </a:solidFill>
              </a:rPr>
              <a:t>somatic marker </a:t>
            </a:r>
            <a:r>
              <a:rPr lang="en-GB" dirty="0"/>
              <a:t>(</a:t>
            </a:r>
            <a:r>
              <a:rPr lang="en-GB" dirty="0" err="1"/>
              <a:t>Damasio</a:t>
            </a:r>
            <a:r>
              <a:rPr lang="en-GB" dirty="0"/>
              <a:t>, 1994) </a:t>
            </a:r>
          </a:p>
          <a:p>
            <a:r>
              <a:rPr lang="en-GB" dirty="0"/>
              <a:t>The </a:t>
            </a:r>
            <a:r>
              <a:rPr lang="en-GB" dirty="0">
                <a:solidFill>
                  <a:srgbClr val="0070C0"/>
                </a:solidFill>
              </a:rPr>
              <a:t>body regulates the brain as much as the brain regulates the body</a:t>
            </a:r>
            <a:r>
              <a:rPr lang="en-GB" dirty="0"/>
              <a:t>. </a:t>
            </a:r>
            <a:endParaRPr lang="it-IT" dirty="0"/>
          </a:p>
        </p:txBody>
      </p:sp>
      <p:pic>
        <p:nvPicPr>
          <p:cNvPr id="9218" name="Picture 2" descr="On embodied cognition | Ayush Agarw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9542" y="0"/>
            <a:ext cx="3039683" cy="19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603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descr="Phenomenological Research Needs to be Renewed: Time to Integrate Enactivism  as a Flexible Resource - Peter Stilwell, Katherine Harman, 2021"/>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106552" y="443706"/>
            <a:ext cx="6408000" cy="6156000"/>
          </a:xfrm>
          <a:prstGeom prst="rect">
            <a:avLst/>
          </a:prstGeom>
          <a:noFill/>
          <a:ln>
            <a:noFill/>
          </a:ln>
        </p:spPr>
      </p:pic>
    </p:spTree>
    <p:extLst>
      <p:ext uri="{BB962C8B-B14F-4D97-AF65-F5344CB8AC3E}">
        <p14:creationId xmlns:p14="http://schemas.microsoft.com/office/powerpoint/2010/main" val="2168727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New </a:t>
            </a:r>
            <a:r>
              <a:rPr lang="it-IT" dirty="0" err="1"/>
              <a:t>Question</a:t>
            </a:r>
            <a:endParaRPr lang="it-IT" dirty="0"/>
          </a:p>
        </p:txBody>
      </p:sp>
      <p:sp>
        <p:nvSpPr>
          <p:cNvPr id="3" name="Segnaposto contenuto 2"/>
          <p:cNvSpPr>
            <a:spLocks noGrp="1"/>
          </p:cNvSpPr>
          <p:nvPr>
            <p:ph idx="1"/>
          </p:nvPr>
        </p:nvSpPr>
        <p:spPr/>
        <p:txBody>
          <a:bodyPr/>
          <a:lstStyle/>
          <a:p>
            <a:r>
              <a:rPr lang="it-IT" dirty="0" err="1">
                <a:solidFill>
                  <a:srgbClr val="FF0000"/>
                </a:solidFill>
              </a:rPr>
              <a:t>What</a:t>
            </a:r>
            <a:r>
              <a:rPr lang="it-IT" dirty="0">
                <a:solidFill>
                  <a:srgbClr val="FF0000"/>
                </a:solidFill>
              </a:rPr>
              <a:t> are the </a:t>
            </a:r>
            <a:r>
              <a:rPr lang="it-IT" dirty="0" err="1">
                <a:solidFill>
                  <a:srgbClr val="FF0000"/>
                </a:solidFill>
              </a:rPr>
              <a:t>consequences</a:t>
            </a:r>
            <a:r>
              <a:rPr lang="it-IT" dirty="0">
                <a:solidFill>
                  <a:srgbClr val="FF0000"/>
                </a:solidFill>
              </a:rPr>
              <a:t> of wide </a:t>
            </a:r>
            <a:r>
              <a:rPr lang="it-IT" dirty="0" err="1">
                <a:solidFill>
                  <a:srgbClr val="FF0000"/>
                </a:solidFill>
              </a:rPr>
              <a:t>embodied</a:t>
            </a:r>
            <a:r>
              <a:rPr lang="it-IT" dirty="0">
                <a:solidFill>
                  <a:srgbClr val="FF0000"/>
                </a:solidFill>
              </a:rPr>
              <a:t> </a:t>
            </a:r>
            <a:r>
              <a:rPr lang="it-IT" dirty="0" err="1">
                <a:solidFill>
                  <a:srgbClr val="FF0000"/>
                </a:solidFill>
              </a:rPr>
              <a:t>cognition</a:t>
            </a:r>
            <a:r>
              <a:rPr lang="it-IT" dirty="0">
                <a:solidFill>
                  <a:srgbClr val="FF0000"/>
                </a:solidFill>
              </a:rPr>
              <a:t> on </a:t>
            </a:r>
            <a:r>
              <a:rPr lang="it-IT" dirty="0" err="1">
                <a:solidFill>
                  <a:srgbClr val="FF0000"/>
                </a:solidFill>
              </a:rPr>
              <a:t>methodological</a:t>
            </a:r>
            <a:r>
              <a:rPr lang="it-IT" dirty="0">
                <a:solidFill>
                  <a:srgbClr val="FF0000"/>
                </a:solidFill>
              </a:rPr>
              <a:t> </a:t>
            </a:r>
            <a:r>
              <a:rPr lang="it-IT" dirty="0" err="1">
                <a:solidFill>
                  <a:srgbClr val="FF0000"/>
                </a:solidFill>
              </a:rPr>
              <a:t>cognitivism</a:t>
            </a:r>
            <a:r>
              <a:rPr lang="it-IT" dirty="0">
                <a:solidFill>
                  <a:srgbClr val="FF0000"/>
                </a:solidFill>
              </a:rPr>
              <a:t>?</a:t>
            </a:r>
          </a:p>
          <a:p>
            <a:endParaRPr lang="it-IT" dirty="0"/>
          </a:p>
          <a:p>
            <a:r>
              <a:rPr lang="it-IT" dirty="0" err="1">
                <a:solidFill>
                  <a:srgbClr val="FF0000"/>
                </a:solidFill>
              </a:rPr>
              <a:t>What</a:t>
            </a:r>
            <a:r>
              <a:rPr lang="it-IT" dirty="0">
                <a:solidFill>
                  <a:srgbClr val="FF0000"/>
                </a:solidFill>
              </a:rPr>
              <a:t> </a:t>
            </a:r>
            <a:r>
              <a:rPr lang="it-IT" dirty="0" err="1">
                <a:solidFill>
                  <a:srgbClr val="FF0000"/>
                </a:solidFill>
              </a:rPr>
              <a:t>kind</a:t>
            </a:r>
            <a:r>
              <a:rPr lang="it-IT" dirty="0">
                <a:solidFill>
                  <a:srgbClr val="FF0000"/>
                </a:solidFill>
              </a:rPr>
              <a:t> of </a:t>
            </a:r>
            <a:r>
              <a:rPr lang="it-IT" dirty="0" err="1">
                <a:solidFill>
                  <a:srgbClr val="FF0000"/>
                </a:solidFill>
              </a:rPr>
              <a:t>theory</a:t>
            </a:r>
            <a:r>
              <a:rPr lang="it-IT" dirty="0">
                <a:solidFill>
                  <a:srgbClr val="FF0000"/>
                </a:solidFill>
              </a:rPr>
              <a:t> of social </a:t>
            </a:r>
            <a:r>
              <a:rPr lang="it-IT" dirty="0" err="1">
                <a:solidFill>
                  <a:srgbClr val="FF0000"/>
                </a:solidFill>
              </a:rPr>
              <a:t>action</a:t>
            </a:r>
            <a:r>
              <a:rPr lang="it-IT" dirty="0">
                <a:solidFill>
                  <a:srgbClr val="FF0000"/>
                </a:solidFill>
              </a:rPr>
              <a:t> </a:t>
            </a:r>
            <a:r>
              <a:rPr lang="it-IT" dirty="0" err="1">
                <a:solidFill>
                  <a:srgbClr val="FF0000"/>
                </a:solidFill>
              </a:rPr>
              <a:t>is</a:t>
            </a:r>
            <a:r>
              <a:rPr lang="it-IT" dirty="0">
                <a:solidFill>
                  <a:srgbClr val="FF0000"/>
                </a:solidFill>
              </a:rPr>
              <a:t> </a:t>
            </a:r>
            <a:r>
              <a:rPr lang="it-IT" dirty="0" err="1">
                <a:solidFill>
                  <a:srgbClr val="FF0000"/>
                </a:solidFill>
              </a:rPr>
              <a:t>implied</a:t>
            </a:r>
            <a:r>
              <a:rPr lang="it-IT" dirty="0">
                <a:solidFill>
                  <a:srgbClr val="FF0000"/>
                </a:solidFill>
              </a:rPr>
              <a:t> by wide </a:t>
            </a:r>
            <a:r>
              <a:rPr lang="it-IT" dirty="0" err="1">
                <a:solidFill>
                  <a:srgbClr val="FF0000"/>
                </a:solidFill>
              </a:rPr>
              <a:t>embodied</a:t>
            </a:r>
            <a:r>
              <a:rPr lang="it-IT" dirty="0">
                <a:solidFill>
                  <a:srgbClr val="FF0000"/>
                </a:solidFill>
              </a:rPr>
              <a:t> </a:t>
            </a:r>
            <a:r>
              <a:rPr lang="it-IT" dirty="0" err="1">
                <a:solidFill>
                  <a:srgbClr val="FF0000"/>
                </a:solidFill>
              </a:rPr>
              <a:t>cognition</a:t>
            </a:r>
            <a:r>
              <a:rPr lang="it-IT" dirty="0">
                <a:solidFill>
                  <a:srgbClr val="FF0000"/>
                </a:solidFill>
              </a:rPr>
              <a:t>?</a:t>
            </a:r>
          </a:p>
          <a:p>
            <a:endParaRPr lang="it-IT" dirty="0">
              <a:solidFill>
                <a:srgbClr val="FF0000"/>
              </a:solidFill>
            </a:endParaRPr>
          </a:p>
          <a:p>
            <a:pPr marL="0" indent="0">
              <a:buNone/>
            </a:pPr>
            <a:r>
              <a:rPr lang="it-IT" dirty="0">
                <a:solidFill>
                  <a:srgbClr val="FF0000"/>
                </a:solidFill>
              </a:rPr>
              <a:t>                                  </a:t>
            </a:r>
          </a:p>
          <a:p>
            <a:pPr marL="0" indent="0">
              <a:buNone/>
            </a:pPr>
            <a:r>
              <a:rPr lang="it-IT" b="1" dirty="0">
                <a:solidFill>
                  <a:srgbClr val="FF0000"/>
                </a:solidFill>
              </a:rPr>
              <a:t>                                       </a:t>
            </a:r>
            <a:r>
              <a:rPr lang="it-IT" b="1" dirty="0">
                <a:solidFill>
                  <a:srgbClr val="00B050"/>
                </a:solidFill>
              </a:rPr>
              <a:t>EMBODIED INDIVIDUALISM</a:t>
            </a:r>
          </a:p>
          <a:p>
            <a:endParaRPr lang="it-IT" b="1" dirty="0">
              <a:solidFill>
                <a:srgbClr val="00B050"/>
              </a:solidFill>
            </a:endParaRPr>
          </a:p>
          <a:p>
            <a:endParaRPr lang="it-IT" dirty="0">
              <a:solidFill>
                <a:srgbClr val="FF0000"/>
              </a:solidFill>
            </a:endParaRPr>
          </a:p>
          <a:p>
            <a:endParaRPr lang="it-IT" dirty="0">
              <a:solidFill>
                <a:srgbClr val="FF0000"/>
              </a:solidFill>
            </a:endParaRPr>
          </a:p>
        </p:txBody>
      </p:sp>
      <p:sp>
        <p:nvSpPr>
          <p:cNvPr id="4" name="Freccia a destra 3"/>
          <p:cNvSpPr/>
          <p:nvPr/>
        </p:nvSpPr>
        <p:spPr>
          <a:xfrm>
            <a:off x="1432559" y="505895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105084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39091" y="391252"/>
            <a:ext cx="10143445" cy="999754"/>
          </a:xfrm>
        </p:spPr>
        <p:txBody>
          <a:bodyPr>
            <a:normAutofit fontScale="90000"/>
          </a:bodyPr>
          <a:lstStyle/>
          <a:p>
            <a:r>
              <a:rPr lang="it-IT" b="1" dirty="0">
                <a:solidFill>
                  <a:srgbClr val="FF0000"/>
                </a:solidFill>
              </a:rPr>
              <a:t> </a:t>
            </a:r>
            <a:br>
              <a:rPr lang="it-IT" dirty="0">
                <a:solidFill>
                  <a:srgbClr val="FF0000"/>
                </a:solidFill>
              </a:rPr>
            </a:br>
            <a:r>
              <a:rPr lang="it-IT" b="1" dirty="0">
                <a:solidFill>
                  <a:srgbClr val="FF0000"/>
                </a:solidFill>
              </a:rPr>
              <a:t>1) LIMITS OF DECISION </a:t>
            </a:r>
            <a:br>
              <a:rPr lang="it-IT" b="1" dirty="0">
                <a:solidFill>
                  <a:srgbClr val="FF0000"/>
                </a:solidFill>
              </a:rPr>
            </a:br>
            <a:r>
              <a:rPr lang="it-IT" b="1" dirty="0">
                <a:solidFill>
                  <a:srgbClr val="FF0000"/>
                </a:solidFill>
              </a:rPr>
              <a:t>MAKING PARADIGM</a:t>
            </a:r>
            <a:endParaRPr lang="it-IT" b="1" dirty="0">
              <a:solidFill>
                <a:srgbClr val="00B050"/>
              </a:solidFill>
            </a:endParaRPr>
          </a:p>
        </p:txBody>
      </p:sp>
      <p:sp>
        <p:nvSpPr>
          <p:cNvPr id="3" name="Segnaposto contenuto 2"/>
          <p:cNvSpPr>
            <a:spLocks noGrp="1"/>
          </p:cNvSpPr>
          <p:nvPr>
            <p:ph idx="1"/>
          </p:nvPr>
        </p:nvSpPr>
        <p:spPr/>
        <p:txBody>
          <a:bodyPr>
            <a:normAutofit lnSpcReduction="10000"/>
          </a:bodyPr>
          <a:lstStyle/>
          <a:p>
            <a:r>
              <a:rPr lang="it-IT" dirty="0"/>
              <a:t>The cognitive </a:t>
            </a:r>
            <a:r>
              <a:rPr lang="it-IT" dirty="0" err="1"/>
              <a:t>psychology</a:t>
            </a:r>
            <a:r>
              <a:rPr lang="it-IT" dirty="0"/>
              <a:t> of </a:t>
            </a:r>
            <a:r>
              <a:rPr lang="it-IT" dirty="0" err="1"/>
              <a:t>decision</a:t>
            </a:r>
            <a:r>
              <a:rPr lang="it-IT" dirty="0"/>
              <a:t> </a:t>
            </a:r>
            <a:r>
              <a:rPr lang="it-IT" dirty="0" err="1"/>
              <a:t>precisely</a:t>
            </a:r>
            <a:r>
              <a:rPr lang="it-IT" dirty="0"/>
              <a:t> </a:t>
            </a:r>
          </a:p>
          <a:p>
            <a:pPr marL="0" indent="0">
              <a:buNone/>
            </a:pPr>
            <a:r>
              <a:rPr lang="it-IT" dirty="0" err="1"/>
              <a:t>reflects</a:t>
            </a:r>
            <a:r>
              <a:rPr lang="it-IT" dirty="0"/>
              <a:t> the </a:t>
            </a:r>
            <a:r>
              <a:rPr lang="it-IT" dirty="0" err="1"/>
              <a:t>conceptual</a:t>
            </a:r>
            <a:r>
              <a:rPr lang="it-IT" dirty="0"/>
              <a:t> </a:t>
            </a:r>
            <a:r>
              <a:rPr lang="it-IT" dirty="0" err="1"/>
              <a:t>structure</a:t>
            </a:r>
            <a:r>
              <a:rPr lang="it-IT" dirty="0"/>
              <a:t> of </a:t>
            </a:r>
            <a:r>
              <a:rPr lang="it-IT" dirty="0" err="1"/>
              <a:t>formal</a:t>
            </a:r>
            <a:r>
              <a:rPr lang="it-IT" dirty="0"/>
              <a:t> </a:t>
            </a:r>
          </a:p>
          <a:p>
            <a:pPr marL="0" indent="0">
              <a:buNone/>
            </a:pPr>
            <a:r>
              <a:rPr lang="it-IT" dirty="0" err="1"/>
              <a:t>subjective</a:t>
            </a:r>
            <a:r>
              <a:rPr lang="it-IT" dirty="0"/>
              <a:t> </a:t>
            </a:r>
            <a:r>
              <a:rPr lang="it-IT" dirty="0" err="1"/>
              <a:t>expected</a:t>
            </a:r>
            <a:r>
              <a:rPr lang="it-IT" dirty="0"/>
              <a:t> utility (SEU) </a:t>
            </a:r>
            <a:r>
              <a:rPr lang="it-IT" dirty="0" err="1"/>
              <a:t>theory</a:t>
            </a:r>
            <a:r>
              <a:rPr lang="it-IT" dirty="0"/>
              <a:t> </a:t>
            </a:r>
          </a:p>
          <a:p>
            <a:pPr marL="0" indent="0">
              <a:buNone/>
            </a:pPr>
            <a:r>
              <a:rPr lang="it-IT" dirty="0"/>
              <a:t>(Von </a:t>
            </a:r>
            <a:r>
              <a:rPr lang="it-IT" dirty="0" err="1"/>
              <a:t>Neumann</a:t>
            </a:r>
            <a:r>
              <a:rPr lang="it-IT" dirty="0"/>
              <a:t> and </a:t>
            </a:r>
            <a:r>
              <a:rPr lang="it-IT" dirty="0" err="1"/>
              <a:t>Morgenstern</a:t>
            </a:r>
            <a:r>
              <a:rPr lang="it-IT" dirty="0"/>
              <a:t>; Savage): </a:t>
            </a:r>
          </a:p>
          <a:p>
            <a:pPr marL="0" indent="0">
              <a:buNone/>
            </a:pPr>
            <a:r>
              <a:rPr lang="it-IT" dirty="0" err="1">
                <a:solidFill>
                  <a:srgbClr val="FF0000"/>
                </a:solidFill>
              </a:rPr>
              <a:t>Cartesian</a:t>
            </a:r>
            <a:r>
              <a:rPr lang="it-IT" dirty="0">
                <a:solidFill>
                  <a:srgbClr val="FF0000"/>
                </a:solidFill>
              </a:rPr>
              <a:t> </a:t>
            </a:r>
            <a:r>
              <a:rPr lang="it-IT" dirty="0" err="1">
                <a:solidFill>
                  <a:srgbClr val="FF0000"/>
                </a:solidFill>
              </a:rPr>
              <a:t>Mind</a:t>
            </a:r>
            <a:r>
              <a:rPr lang="it-IT" dirty="0"/>
              <a:t>. </a:t>
            </a:r>
          </a:p>
          <a:p>
            <a:endParaRPr lang="it-IT" dirty="0"/>
          </a:p>
          <a:p>
            <a:r>
              <a:rPr lang="it-IT" dirty="0" err="1">
                <a:solidFill>
                  <a:srgbClr val="FF0000"/>
                </a:solidFill>
              </a:rPr>
              <a:t>Ward</a:t>
            </a:r>
            <a:r>
              <a:rPr lang="it-IT" dirty="0">
                <a:solidFill>
                  <a:srgbClr val="FF0000"/>
                </a:solidFill>
              </a:rPr>
              <a:t> Edwards</a:t>
            </a:r>
            <a:r>
              <a:rPr lang="it-IT" dirty="0"/>
              <a:t>, the </a:t>
            </a:r>
            <a:r>
              <a:rPr lang="it-IT" dirty="0" err="1"/>
              <a:t>founder</a:t>
            </a:r>
            <a:r>
              <a:rPr lang="it-IT" dirty="0"/>
              <a:t> of the </a:t>
            </a:r>
            <a:r>
              <a:rPr lang="it-IT" dirty="0" err="1"/>
              <a:t>psychology</a:t>
            </a:r>
            <a:r>
              <a:rPr lang="it-IT" dirty="0"/>
              <a:t> of </a:t>
            </a:r>
            <a:r>
              <a:rPr lang="it-IT" dirty="0" err="1"/>
              <a:t>decision</a:t>
            </a:r>
            <a:r>
              <a:rPr lang="it-IT" dirty="0"/>
              <a:t> </a:t>
            </a:r>
            <a:r>
              <a:rPr lang="it-IT" dirty="0" err="1"/>
              <a:t>making</a:t>
            </a:r>
            <a:r>
              <a:rPr lang="it-IT" dirty="0"/>
              <a:t>, </a:t>
            </a:r>
            <a:r>
              <a:rPr lang="it-IT" dirty="0" err="1"/>
              <a:t>began</a:t>
            </a:r>
            <a:r>
              <a:rPr lang="it-IT" dirty="0"/>
              <a:t> in the 1950s to </a:t>
            </a:r>
            <a:r>
              <a:rPr lang="it-IT" dirty="0" err="1"/>
              <a:t>carry</a:t>
            </a:r>
            <a:r>
              <a:rPr lang="it-IT" dirty="0"/>
              <a:t> out </a:t>
            </a:r>
            <a:r>
              <a:rPr lang="it-IT" dirty="0" err="1"/>
              <a:t>laboratory</a:t>
            </a:r>
            <a:r>
              <a:rPr lang="it-IT" dirty="0"/>
              <a:t> </a:t>
            </a:r>
            <a:r>
              <a:rPr lang="it-IT" dirty="0" err="1"/>
              <a:t>experiments</a:t>
            </a:r>
            <a:r>
              <a:rPr lang="it-IT" dirty="0"/>
              <a:t> on </a:t>
            </a:r>
            <a:r>
              <a:rPr lang="it-IT" dirty="0" err="1"/>
              <a:t>how</a:t>
            </a:r>
            <a:r>
              <a:rPr lang="it-IT" dirty="0"/>
              <a:t> </a:t>
            </a:r>
            <a:r>
              <a:rPr lang="it-IT" dirty="0" err="1"/>
              <a:t>people</a:t>
            </a:r>
            <a:r>
              <a:rPr lang="it-IT" dirty="0"/>
              <a:t> decide. His </a:t>
            </a:r>
            <a:r>
              <a:rPr lang="it-IT" dirty="0" err="1"/>
              <a:t>experiments</a:t>
            </a:r>
            <a:r>
              <a:rPr lang="it-IT" dirty="0"/>
              <a:t> </a:t>
            </a:r>
            <a:r>
              <a:rPr lang="it-IT" dirty="0" err="1"/>
              <a:t>have</a:t>
            </a:r>
            <a:r>
              <a:rPr lang="it-IT" dirty="0"/>
              <a:t> </a:t>
            </a:r>
            <a:r>
              <a:rPr lang="it-IT" dirty="0" err="1"/>
              <a:t>two</a:t>
            </a:r>
            <a:r>
              <a:rPr lang="it-IT" dirty="0"/>
              <a:t> </a:t>
            </a:r>
            <a:r>
              <a:rPr lang="it-IT" dirty="0" err="1"/>
              <a:t>fundamental</a:t>
            </a:r>
            <a:r>
              <a:rPr lang="it-IT" dirty="0"/>
              <a:t> </a:t>
            </a:r>
            <a:r>
              <a:rPr lang="it-IT" dirty="0" err="1"/>
              <a:t>characteristics</a:t>
            </a:r>
            <a:r>
              <a:rPr lang="it-IT" dirty="0"/>
              <a:t>: </a:t>
            </a:r>
          </a:p>
        </p:txBody>
      </p:sp>
      <p:pic>
        <p:nvPicPr>
          <p:cNvPr id="1026" name="Picture 2" descr="Mind–body dualism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6535" y="0"/>
            <a:ext cx="4529636" cy="4374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789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rPr>
              <a:t>Normative </a:t>
            </a:r>
            <a:r>
              <a:rPr lang="it-IT" dirty="0" err="1">
                <a:solidFill>
                  <a:srgbClr val="FF0000"/>
                </a:solidFill>
              </a:rPr>
              <a:t>reference</a:t>
            </a:r>
            <a:r>
              <a:rPr lang="it-IT" dirty="0">
                <a:solidFill>
                  <a:srgbClr val="FF0000"/>
                </a:solidFill>
              </a:rPr>
              <a:t> to SEU </a:t>
            </a:r>
          </a:p>
        </p:txBody>
      </p:sp>
      <p:sp>
        <p:nvSpPr>
          <p:cNvPr id="3" name="Segnaposto contenuto 2"/>
          <p:cNvSpPr>
            <a:spLocks noGrp="1"/>
          </p:cNvSpPr>
          <p:nvPr>
            <p:ph idx="1"/>
          </p:nvPr>
        </p:nvSpPr>
        <p:spPr/>
        <p:txBody>
          <a:bodyPr/>
          <a:lstStyle/>
          <a:p>
            <a:pPr marL="514350" indent="-514350">
              <a:buAutoNum type="arabicParenR"/>
            </a:pPr>
            <a:r>
              <a:rPr lang="it-IT" dirty="0"/>
              <a:t>the </a:t>
            </a:r>
            <a:r>
              <a:rPr lang="it-IT" dirty="0" err="1"/>
              <a:t>provisions</a:t>
            </a:r>
            <a:r>
              <a:rPr lang="it-IT" dirty="0"/>
              <a:t> of the SEU are set </a:t>
            </a:r>
            <a:r>
              <a:rPr lang="it-IT" dirty="0" err="1"/>
              <a:t>as</a:t>
            </a:r>
            <a:r>
              <a:rPr lang="it-IT" dirty="0"/>
              <a:t> a </a:t>
            </a:r>
            <a:r>
              <a:rPr lang="it-IT" dirty="0">
                <a:solidFill>
                  <a:srgbClr val="0070C0"/>
                </a:solidFill>
              </a:rPr>
              <a:t>normative </a:t>
            </a:r>
            <a:r>
              <a:rPr lang="it-IT" dirty="0" err="1">
                <a:solidFill>
                  <a:srgbClr val="0070C0"/>
                </a:solidFill>
              </a:rPr>
              <a:t>reference</a:t>
            </a:r>
            <a:r>
              <a:rPr lang="it-IT" dirty="0"/>
              <a:t>. The </a:t>
            </a:r>
            <a:r>
              <a:rPr lang="it-IT" dirty="0" err="1"/>
              <a:t>experimental</a:t>
            </a:r>
            <a:r>
              <a:rPr lang="it-IT" dirty="0"/>
              <a:t> work </a:t>
            </a:r>
            <a:r>
              <a:rPr lang="it-IT" dirty="0" err="1"/>
              <a:t>has</a:t>
            </a:r>
            <a:r>
              <a:rPr lang="it-IT" dirty="0"/>
              <a:t> the </a:t>
            </a:r>
            <a:r>
              <a:rPr lang="it-IT" dirty="0" err="1"/>
              <a:t>aim</a:t>
            </a:r>
            <a:r>
              <a:rPr lang="it-IT" dirty="0"/>
              <a:t> of </a:t>
            </a:r>
            <a:r>
              <a:rPr lang="it-IT" dirty="0" err="1"/>
              <a:t>evaluating</a:t>
            </a:r>
            <a:r>
              <a:rPr lang="it-IT" dirty="0"/>
              <a:t> </a:t>
            </a:r>
            <a:r>
              <a:rPr lang="it-IT" dirty="0" err="1"/>
              <a:t>when</a:t>
            </a:r>
            <a:r>
              <a:rPr lang="it-IT" dirty="0"/>
              <a:t> and </a:t>
            </a:r>
            <a:r>
              <a:rPr lang="it-IT" dirty="0" err="1"/>
              <a:t>how</a:t>
            </a:r>
            <a:r>
              <a:rPr lang="it-IT" dirty="0"/>
              <a:t> the human </a:t>
            </a:r>
            <a:r>
              <a:rPr lang="it-IT" dirty="0" err="1"/>
              <a:t>decision</a:t>
            </a:r>
            <a:r>
              <a:rPr lang="it-IT" dirty="0"/>
              <a:t> maker </a:t>
            </a:r>
            <a:r>
              <a:rPr lang="it-IT" dirty="0" err="1"/>
              <a:t>deviates</a:t>
            </a:r>
            <a:r>
              <a:rPr lang="it-IT" dirty="0"/>
              <a:t> from the </a:t>
            </a:r>
            <a:r>
              <a:rPr lang="it-IT" dirty="0" err="1"/>
              <a:t>requirements</a:t>
            </a:r>
            <a:r>
              <a:rPr lang="it-IT" dirty="0"/>
              <a:t> of the SEU.</a:t>
            </a:r>
          </a:p>
          <a:p>
            <a:pPr marL="514350" indent="-514350">
              <a:buAutoNum type="arabicParenR"/>
            </a:pPr>
            <a:r>
              <a:rPr lang="it-IT" dirty="0"/>
              <a:t>The </a:t>
            </a:r>
            <a:r>
              <a:rPr lang="it-IT" dirty="0" err="1"/>
              <a:t>other</a:t>
            </a:r>
            <a:r>
              <a:rPr lang="it-IT" dirty="0"/>
              <a:t> </a:t>
            </a:r>
            <a:r>
              <a:rPr lang="it-IT" dirty="0" err="1"/>
              <a:t>feature</a:t>
            </a:r>
            <a:r>
              <a:rPr lang="it-IT" dirty="0"/>
              <a:t> </a:t>
            </a:r>
            <a:r>
              <a:rPr lang="it-IT" dirty="0" err="1"/>
              <a:t>is</a:t>
            </a:r>
            <a:r>
              <a:rPr lang="it-IT" dirty="0"/>
              <a:t> </a:t>
            </a:r>
            <a:r>
              <a:rPr lang="it-IT" dirty="0" err="1"/>
              <a:t>that</a:t>
            </a:r>
            <a:r>
              <a:rPr lang="it-IT" dirty="0"/>
              <a:t> the </a:t>
            </a:r>
            <a:r>
              <a:rPr lang="it-IT" dirty="0" err="1"/>
              <a:t>experiments</a:t>
            </a:r>
            <a:r>
              <a:rPr lang="it-IT" dirty="0"/>
              <a:t> are </a:t>
            </a:r>
            <a:r>
              <a:rPr lang="it-IT" dirty="0" err="1"/>
              <a:t>not</a:t>
            </a:r>
            <a:r>
              <a:rPr lang="it-IT" dirty="0"/>
              <a:t> </a:t>
            </a:r>
            <a:r>
              <a:rPr lang="it-IT" dirty="0" err="1"/>
              <a:t>carried</a:t>
            </a:r>
            <a:r>
              <a:rPr lang="it-IT" dirty="0"/>
              <a:t> out in </a:t>
            </a:r>
            <a:r>
              <a:rPr lang="it-IT" dirty="0" err="1"/>
              <a:t>real</a:t>
            </a:r>
            <a:r>
              <a:rPr lang="it-IT" dirty="0"/>
              <a:t> </a:t>
            </a:r>
            <a:r>
              <a:rPr lang="it-IT" dirty="0" err="1"/>
              <a:t>decision</a:t>
            </a:r>
            <a:r>
              <a:rPr lang="it-IT" dirty="0"/>
              <a:t> </a:t>
            </a:r>
            <a:r>
              <a:rPr lang="it-IT" dirty="0" err="1"/>
              <a:t>contexts</a:t>
            </a:r>
            <a:r>
              <a:rPr lang="it-IT" dirty="0"/>
              <a:t>, of </a:t>
            </a:r>
            <a:r>
              <a:rPr lang="it-IT" dirty="0" err="1"/>
              <a:t>everyday</a:t>
            </a:r>
            <a:r>
              <a:rPr lang="it-IT" dirty="0"/>
              <a:t> life, </a:t>
            </a:r>
            <a:r>
              <a:rPr lang="it-IT" dirty="0" err="1"/>
              <a:t>but</a:t>
            </a:r>
            <a:r>
              <a:rPr lang="it-IT" dirty="0"/>
              <a:t> in the </a:t>
            </a:r>
            <a:r>
              <a:rPr lang="it-IT" dirty="0" err="1">
                <a:solidFill>
                  <a:srgbClr val="0070C0"/>
                </a:solidFill>
              </a:rPr>
              <a:t>abstract</a:t>
            </a:r>
            <a:r>
              <a:rPr lang="it-IT" dirty="0">
                <a:solidFill>
                  <a:srgbClr val="0070C0"/>
                </a:solidFill>
              </a:rPr>
              <a:t> </a:t>
            </a:r>
            <a:r>
              <a:rPr lang="it-IT" dirty="0" err="1">
                <a:solidFill>
                  <a:srgbClr val="0070C0"/>
                </a:solidFill>
              </a:rPr>
              <a:t>one</a:t>
            </a:r>
            <a:r>
              <a:rPr lang="it-IT" dirty="0">
                <a:solidFill>
                  <a:srgbClr val="0070C0"/>
                </a:solidFill>
              </a:rPr>
              <a:t> of games</a:t>
            </a:r>
            <a:r>
              <a:rPr lang="it-IT" dirty="0"/>
              <a:t>, </a:t>
            </a:r>
            <a:r>
              <a:rPr lang="it-IT" dirty="0" err="1"/>
              <a:t>bets</a:t>
            </a:r>
            <a:r>
              <a:rPr lang="it-IT" dirty="0"/>
              <a:t> and </a:t>
            </a:r>
            <a:r>
              <a:rPr lang="it-IT" dirty="0" err="1"/>
              <a:t>lotteries</a:t>
            </a:r>
            <a:r>
              <a:rPr lang="it-IT" dirty="0"/>
              <a:t>. The informative </a:t>
            </a:r>
            <a:r>
              <a:rPr lang="it-IT" dirty="0" err="1"/>
              <a:t>characteristics</a:t>
            </a:r>
            <a:r>
              <a:rPr lang="it-IT" dirty="0"/>
              <a:t> </a:t>
            </a:r>
            <a:r>
              <a:rPr lang="it-IT" dirty="0" err="1"/>
              <a:t>typical</a:t>
            </a:r>
            <a:r>
              <a:rPr lang="it-IT" dirty="0"/>
              <a:t> of the </a:t>
            </a:r>
            <a:r>
              <a:rPr lang="it-IT" dirty="0" err="1">
                <a:solidFill>
                  <a:srgbClr val="0070C0"/>
                </a:solidFill>
              </a:rPr>
              <a:t>real</a:t>
            </a:r>
            <a:r>
              <a:rPr lang="it-IT" dirty="0">
                <a:solidFill>
                  <a:srgbClr val="0070C0"/>
                </a:solidFill>
              </a:rPr>
              <a:t> </a:t>
            </a:r>
            <a:r>
              <a:rPr lang="it-IT" dirty="0" err="1">
                <a:solidFill>
                  <a:srgbClr val="0070C0"/>
                </a:solidFill>
              </a:rPr>
              <a:t>environment</a:t>
            </a:r>
            <a:r>
              <a:rPr lang="it-IT" dirty="0">
                <a:solidFill>
                  <a:srgbClr val="0070C0"/>
                </a:solidFill>
              </a:rPr>
              <a:t> are </a:t>
            </a:r>
            <a:r>
              <a:rPr lang="it-IT" dirty="0" err="1">
                <a:solidFill>
                  <a:srgbClr val="0070C0"/>
                </a:solidFill>
              </a:rPr>
              <a:t>completely</a:t>
            </a:r>
            <a:r>
              <a:rPr lang="it-IT" dirty="0">
                <a:solidFill>
                  <a:srgbClr val="0070C0"/>
                </a:solidFill>
              </a:rPr>
              <a:t> </a:t>
            </a:r>
            <a:r>
              <a:rPr lang="it-IT" dirty="0" err="1">
                <a:solidFill>
                  <a:srgbClr val="0070C0"/>
                </a:solidFill>
              </a:rPr>
              <a:t>neglected</a:t>
            </a:r>
            <a:r>
              <a:rPr lang="it-IT" dirty="0">
                <a:solidFill>
                  <a:srgbClr val="0070C0"/>
                </a:solidFill>
              </a:rPr>
              <a:t>, </a:t>
            </a:r>
            <a:r>
              <a:rPr lang="it-IT" dirty="0" err="1"/>
              <a:t>such</a:t>
            </a:r>
            <a:r>
              <a:rPr lang="it-IT" dirty="0"/>
              <a:t> </a:t>
            </a:r>
            <a:r>
              <a:rPr lang="it-IT" dirty="0" err="1"/>
              <a:t>as</a:t>
            </a:r>
            <a:r>
              <a:rPr lang="it-IT" dirty="0"/>
              <a:t> </a:t>
            </a:r>
            <a:r>
              <a:rPr lang="it-IT" dirty="0" err="1"/>
              <a:t>uncertainty</a:t>
            </a:r>
            <a:r>
              <a:rPr lang="it-IT" dirty="0"/>
              <a:t>, </a:t>
            </a:r>
            <a:r>
              <a:rPr lang="it-IT" dirty="0" err="1"/>
              <a:t>complexity</a:t>
            </a:r>
            <a:r>
              <a:rPr lang="it-IT" dirty="0"/>
              <a:t>, </a:t>
            </a:r>
            <a:r>
              <a:rPr lang="it-IT" dirty="0" err="1"/>
              <a:t>poor</a:t>
            </a:r>
            <a:r>
              <a:rPr lang="it-IT" dirty="0"/>
              <a:t> </a:t>
            </a:r>
            <a:r>
              <a:rPr lang="it-IT" dirty="0" err="1"/>
              <a:t>definition</a:t>
            </a:r>
            <a:r>
              <a:rPr lang="it-IT" dirty="0"/>
              <a:t> of data, </a:t>
            </a:r>
            <a:r>
              <a:rPr lang="it-IT" dirty="0" err="1"/>
              <a:t>instability</a:t>
            </a:r>
            <a:r>
              <a:rPr lang="it-IT" dirty="0"/>
              <a:t> of </a:t>
            </a:r>
            <a:r>
              <a:rPr lang="it-IT" dirty="0" err="1"/>
              <a:t>phenomena</a:t>
            </a:r>
            <a:r>
              <a:rPr lang="it-IT" dirty="0"/>
              <a:t>, </a:t>
            </a:r>
            <a:r>
              <a:rPr lang="it-IT" dirty="0" err="1"/>
              <a:t>dynamic</a:t>
            </a:r>
            <a:r>
              <a:rPr lang="it-IT" dirty="0"/>
              <a:t> and </a:t>
            </a:r>
            <a:r>
              <a:rPr lang="it-IT" dirty="0" err="1"/>
              <a:t>interactive</a:t>
            </a:r>
            <a:r>
              <a:rPr lang="it-IT" dirty="0"/>
              <a:t> </a:t>
            </a:r>
            <a:r>
              <a:rPr lang="it-IT" dirty="0" err="1"/>
              <a:t>change</a:t>
            </a:r>
            <a:r>
              <a:rPr lang="it-IT" dirty="0"/>
              <a:t> with the </a:t>
            </a:r>
            <a:r>
              <a:rPr lang="it-IT" dirty="0" err="1"/>
              <a:t>decision</a:t>
            </a:r>
            <a:r>
              <a:rPr lang="it-IT" dirty="0"/>
              <a:t> maker, and so on. </a:t>
            </a:r>
          </a:p>
          <a:p>
            <a:endParaRPr lang="it-IT" dirty="0"/>
          </a:p>
        </p:txBody>
      </p:sp>
    </p:spTree>
    <p:extLst>
      <p:ext uri="{BB962C8B-B14F-4D97-AF65-F5344CB8AC3E}">
        <p14:creationId xmlns:p14="http://schemas.microsoft.com/office/powerpoint/2010/main" val="799754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4000" dirty="0" err="1">
                <a:solidFill>
                  <a:srgbClr val="FF0000"/>
                </a:solidFill>
              </a:rPr>
              <a:t>Pathological</a:t>
            </a:r>
            <a:r>
              <a:rPr lang="it-IT" sz="4000" dirty="0">
                <a:solidFill>
                  <a:srgbClr val="FF0000"/>
                </a:solidFill>
              </a:rPr>
              <a:t> Statistical </a:t>
            </a:r>
            <a:r>
              <a:rPr lang="it-IT" sz="4000" dirty="0" err="1">
                <a:solidFill>
                  <a:srgbClr val="FF0000"/>
                </a:solidFill>
              </a:rPr>
              <a:t>Intuitions</a:t>
            </a:r>
            <a:r>
              <a:rPr lang="it-IT" sz="4000" dirty="0">
                <a:solidFill>
                  <a:srgbClr val="FF0000"/>
                </a:solidFill>
              </a:rPr>
              <a:t> from </a:t>
            </a:r>
            <a:br>
              <a:rPr lang="it-IT" sz="4000" dirty="0">
                <a:solidFill>
                  <a:srgbClr val="FF0000"/>
                </a:solidFill>
              </a:rPr>
            </a:br>
            <a:r>
              <a:rPr lang="it-IT" sz="4000" dirty="0" err="1">
                <a:solidFill>
                  <a:srgbClr val="FF0000"/>
                </a:solidFill>
              </a:rPr>
              <a:t>Abstract</a:t>
            </a:r>
            <a:r>
              <a:rPr lang="it-IT" sz="4000" dirty="0">
                <a:solidFill>
                  <a:srgbClr val="FF0000"/>
                </a:solidFill>
              </a:rPr>
              <a:t> </a:t>
            </a:r>
            <a:r>
              <a:rPr lang="it-IT" sz="4000" dirty="0" err="1">
                <a:solidFill>
                  <a:srgbClr val="FF0000"/>
                </a:solidFill>
              </a:rPr>
              <a:t>Descriptive</a:t>
            </a:r>
            <a:r>
              <a:rPr lang="it-IT" sz="4000" dirty="0">
                <a:solidFill>
                  <a:srgbClr val="FF0000"/>
                </a:solidFill>
              </a:rPr>
              <a:t> </a:t>
            </a:r>
            <a:r>
              <a:rPr lang="it-IT" sz="4000" dirty="0" err="1">
                <a:solidFill>
                  <a:srgbClr val="FF0000"/>
                </a:solidFill>
              </a:rPr>
              <a:t>One</a:t>
            </a:r>
            <a:r>
              <a:rPr lang="it-IT" sz="4000" dirty="0">
                <a:solidFill>
                  <a:srgbClr val="FF0000"/>
                </a:solidFill>
              </a:rPr>
              <a:t> </a:t>
            </a:r>
            <a:r>
              <a:rPr lang="it-IT" sz="4000" dirty="0" err="1">
                <a:solidFill>
                  <a:srgbClr val="FF0000"/>
                </a:solidFill>
              </a:rPr>
              <a:t>Shot</a:t>
            </a:r>
            <a:r>
              <a:rPr lang="it-IT" sz="4000" dirty="0">
                <a:solidFill>
                  <a:srgbClr val="FF0000"/>
                </a:solidFill>
              </a:rPr>
              <a:t> </a:t>
            </a:r>
            <a:r>
              <a:rPr lang="it-IT" sz="4000" dirty="0" err="1">
                <a:solidFill>
                  <a:srgbClr val="FF0000"/>
                </a:solidFill>
              </a:rPr>
              <a:t>Tests</a:t>
            </a:r>
            <a:endParaRPr lang="it-IT" sz="4000" dirty="0">
              <a:solidFill>
                <a:srgbClr val="FF0000"/>
              </a:solidFill>
            </a:endParaRPr>
          </a:p>
        </p:txBody>
      </p:sp>
      <p:sp>
        <p:nvSpPr>
          <p:cNvPr id="3" name="Segnaposto contenuto 2"/>
          <p:cNvSpPr>
            <a:spLocks noGrp="1"/>
          </p:cNvSpPr>
          <p:nvPr>
            <p:ph idx="1"/>
          </p:nvPr>
        </p:nvSpPr>
        <p:spPr>
          <a:xfrm>
            <a:off x="838200" y="1825624"/>
            <a:ext cx="10515600" cy="4921793"/>
          </a:xfrm>
        </p:spPr>
        <p:txBody>
          <a:bodyPr>
            <a:normAutofit/>
          </a:bodyPr>
          <a:lstStyle/>
          <a:p>
            <a:r>
              <a:rPr lang="it-IT" dirty="0" err="1"/>
              <a:t>Lejarraga</a:t>
            </a:r>
            <a:r>
              <a:rPr lang="it-IT" dirty="0"/>
              <a:t> and </a:t>
            </a:r>
            <a:r>
              <a:rPr lang="it-IT" dirty="0" err="1"/>
              <a:t>Hertwig</a:t>
            </a:r>
            <a:r>
              <a:rPr lang="it-IT" dirty="0"/>
              <a:t> (2021): </a:t>
            </a:r>
            <a:r>
              <a:rPr lang="it-IT" dirty="0" err="1"/>
              <a:t>Experimentation</a:t>
            </a:r>
            <a:r>
              <a:rPr lang="it-IT" dirty="0"/>
              <a:t> in </a:t>
            </a:r>
            <a:r>
              <a:rPr lang="it-IT" dirty="0" err="1"/>
              <a:t>decision</a:t>
            </a:r>
            <a:r>
              <a:rPr lang="it-IT" dirty="0"/>
              <a:t> </a:t>
            </a:r>
            <a:r>
              <a:rPr lang="it-IT" dirty="0" err="1"/>
              <a:t>psychology</a:t>
            </a:r>
            <a:r>
              <a:rPr lang="it-IT" dirty="0"/>
              <a:t> </a:t>
            </a:r>
            <a:r>
              <a:rPr lang="it-IT" dirty="0" err="1"/>
              <a:t>uses</a:t>
            </a:r>
            <a:r>
              <a:rPr lang="it-IT" dirty="0"/>
              <a:t> </a:t>
            </a:r>
            <a:r>
              <a:rPr lang="it-IT" dirty="0" err="1"/>
              <a:t>experiments</a:t>
            </a:r>
            <a:r>
              <a:rPr lang="it-IT" dirty="0"/>
              <a:t> </a:t>
            </a:r>
            <a:r>
              <a:rPr lang="it-IT" dirty="0" err="1"/>
              <a:t>that</a:t>
            </a:r>
            <a:r>
              <a:rPr lang="it-IT" dirty="0"/>
              <a:t> </a:t>
            </a:r>
            <a:r>
              <a:rPr lang="it-IT" dirty="0" err="1"/>
              <a:t>represent</a:t>
            </a:r>
            <a:r>
              <a:rPr lang="it-IT" dirty="0"/>
              <a:t> </a:t>
            </a:r>
            <a:r>
              <a:rPr lang="it-IT" dirty="0" err="1">
                <a:solidFill>
                  <a:srgbClr val="FF0000"/>
                </a:solidFill>
              </a:rPr>
              <a:t>descriptions</a:t>
            </a:r>
            <a:r>
              <a:rPr lang="it-IT" dirty="0">
                <a:solidFill>
                  <a:srgbClr val="FF0000"/>
                </a:solidFill>
              </a:rPr>
              <a:t> </a:t>
            </a:r>
            <a:r>
              <a:rPr lang="it-IT" dirty="0"/>
              <a:t>of </a:t>
            </a:r>
            <a:r>
              <a:rPr lang="it-IT" dirty="0" err="1"/>
              <a:t>statistical</a:t>
            </a:r>
            <a:r>
              <a:rPr lang="it-IT" dirty="0"/>
              <a:t> </a:t>
            </a:r>
            <a:r>
              <a:rPr lang="it-IT" dirty="0" err="1"/>
              <a:t>events</a:t>
            </a:r>
            <a:r>
              <a:rPr lang="it-IT" dirty="0"/>
              <a:t> (</a:t>
            </a:r>
            <a:r>
              <a:rPr lang="it-IT" dirty="0" err="1"/>
              <a:t>usually</a:t>
            </a:r>
            <a:r>
              <a:rPr lang="it-IT" dirty="0"/>
              <a:t> games) and </a:t>
            </a:r>
            <a:r>
              <a:rPr lang="it-IT" dirty="0" err="1">
                <a:solidFill>
                  <a:srgbClr val="FF0000"/>
                </a:solidFill>
              </a:rPr>
              <a:t>not</a:t>
            </a:r>
            <a:r>
              <a:rPr lang="it-IT" dirty="0">
                <a:solidFill>
                  <a:srgbClr val="FF0000"/>
                </a:solidFill>
              </a:rPr>
              <a:t> </a:t>
            </a:r>
            <a:r>
              <a:rPr lang="it-IT" dirty="0" err="1">
                <a:solidFill>
                  <a:srgbClr val="FF0000"/>
                </a:solidFill>
              </a:rPr>
              <a:t>experiences</a:t>
            </a:r>
            <a:r>
              <a:rPr lang="it-IT" dirty="0"/>
              <a:t> on </a:t>
            </a:r>
            <a:r>
              <a:rPr lang="it-IT" dirty="0" err="1"/>
              <a:t>which</a:t>
            </a:r>
            <a:r>
              <a:rPr lang="it-IT" dirty="0"/>
              <a:t> a </a:t>
            </a:r>
            <a:r>
              <a:rPr lang="it-IT" dirty="0" err="1"/>
              <a:t>probabilistic</a:t>
            </a:r>
            <a:r>
              <a:rPr lang="it-IT" dirty="0"/>
              <a:t> </a:t>
            </a:r>
            <a:r>
              <a:rPr lang="it-IT" dirty="0" err="1"/>
              <a:t>judgment</a:t>
            </a:r>
            <a:r>
              <a:rPr lang="it-IT" dirty="0"/>
              <a:t> </a:t>
            </a:r>
            <a:r>
              <a:rPr lang="it-IT" dirty="0" err="1"/>
              <a:t>is</a:t>
            </a:r>
            <a:r>
              <a:rPr lang="it-IT" dirty="0"/>
              <a:t> </a:t>
            </a:r>
            <a:r>
              <a:rPr lang="it-IT" dirty="0" err="1"/>
              <a:t>asked</a:t>
            </a:r>
            <a:r>
              <a:rPr lang="it-IT" dirty="0"/>
              <a:t>. </a:t>
            </a:r>
          </a:p>
          <a:p>
            <a:r>
              <a:rPr lang="it-IT" dirty="0" err="1"/>
              <a:t>They</a:t>
            </a:r>
            <a:r>
              <a:rPr lang="it-IT" dirty="0"/>
              <a:t> are </a:t>
            </a:r>
            <a:r>
              <a:rPr lang="it-IT" dirty="0" err="1"/>
              <a:t>not</a:t>
            </a:r>
            <a:r>
              <a:rPr lang="it-IT" dirty="0"/>
              <a:t> </a:t>
            </a:r>
            <a:r>
              <a:rPr lang="it-IT" dirty="0" err="1"/>
              <a:t>fullfilling</a:t>
            </a:r>
            <a:r>
              <a:rPr lang="it-IT" dirty="0"/>
              <a:t> the </a:t>
            </a:r>
            <a:r>
              <a:rPr lang="it-IT" dirty="0" err="1"/>
              <a:t>Brunswik</a:t>
            </a:r>
            <a:r>
              <a:rPr lang="it-IT" dirty="0"/>
              <a:t> (1943, 1953) </a:t>
            </a:r>
            <a:r>
              <a:rPr lang="it-IT" dirty="0" err="1"/>
              <a:t>features</a:t>
            </a:r>
            <a:r>
              <a:rPr lang="it-IT" dirty="0"/>
              <a:t>:</a:t>
            </a:r>
          </a:p>
          <a:p>
            <a:r>
              <a:rPr lang="it-IT" b="1" dirty="0" err="1">
                <a:solidFill>
                  <a:schemeClr val="accent6">
                    <a:lumMod val="75000"/>
                  </a:schemeClr>
                </a:solidFill>
              </a:rPr>
              <a:t>Ecological</a:t>
            </a:r>
            <a:r>
              <a:rPr lang="it-IT" b="1" dirty="0">
                <a:solidFill>
                  <a:schemeClr val="accent6">
                    <a:lumMod val="75000"/>
                  </a:schemeClr>
                </a:solidFill>
              </a:rPr>
              <a:t> </a:t>
            </a:r>
            <a:r>
              <a:rPr lang="it-IT" b="1" dirty="0" err="1">
                <a:solidFill>
                  <a:schemeClr val="accent6">
                    <a:lumMod val="75000"/>
                  </a:schemeClr>
                </a:solidFill>
              </a:rPr>
              <a:t>normal</a:t>
            </a:r>
            <a:r>
              <a:rPr lang="it-IT" b="1" dirty="0">
                <a:solidFill>
                  <a:schemeClr val="accent6">
                    <a:lumMod val="75000"/>
                  </a:schemeClr>
                </a:solidFill>
              </a:rPr>
              <a:t> and </a:t>
            </a:r>
            <a:r>
              <a:rPr lang="it-IT" b="1" dirty="0" err="1">
                <a:solidFill>
                  <a:schemeClr val="accent6">
                    <a:lumMod val="75000"/>
                  </a:schemeClr>
                </a:solidFill>
              </a:rPr>
              <a:t>representative</a:t>
            </a:r>
            <a:r>
              <a:rPr lang="it-IT" b="1" dirty="0">
                <a:solidFill>
                  <a:schemeClr val="accent6">
                    <a:lumMod val="75000"/>
                  </a:schemeClr>
                </a:solidFill>
              </a:rPr>
              <a:t> </a:t>
            </a:r>
            <a:r>
              <a:rPr lang="it-IT" dirty="0"/>
              <a:t>design (</a:t>
            </a:r>
            <a:r>
              <a:rPr lang="it-IT" dirty="0" err="1">
                <a:solidFill>
                  <a:srgbClr val="FF0000"/>
                </a:solidFill>
              </a:rPr>
              <a:t>abstract</a:t>
            </a:r>
            <a:r>
              <a:rPr lang="it-IT" dirty="0"/>
              <a:t>)</a:t>
            </a:r>
          </a:p>
          <a:p>
            <a:r>
              <a:rPr lang="it-IT" dirty="0"/>
              <a:t>Discrete-</a:t>
            </a:r>
            <a:r>
              <a:rPr lang="it-IT" b="1" dirty="0" err="1">
                <a:solidFill>
                  <a:schemeClr val="accent6">
                    <a:lumMod val="75000"/>
                  </a:schemeClr>
                </a:solidFill>
              </a:rPr>
              <a:t>continuous</a:t>
            </a:r>
            <a:r>
              <a:rPr lang="it-IT" dirty="0"/>
              <a:t> </a:t>
            </a:r>
            <a:r>
              <a:rPr lang="it-IT" dirty="0" err="1"/>
              <a:t>perspective</a:t>
            </a:r>
            <a:r>
              <a:rPr lang="it-IT" dirty="0"/>
              <a:t> (</a:t>
            </a:r>
            <a:r>
              <a:rPr lang="it-IT" dirty="0">
                <a:solidFill>
                  <a:srgbClr val="FF0000"/>
                </a:solidFill>
              </a:rPr>
              <a:t>no </a:t>
            </a:r>
            <a:r>
              <a:rPr lang="it-IT" dirty="0" err="1">
                <a:solidFill>
                  <a:srgbClr val="FF0000"/>
                </a:solidFill>
              </a:rPr>
              <a:t>learning</a:t>
            </a:r>
            <a:r>
              <a:rPr lang="it-IT" dirty="0"/>
              <a:t>)</a:t>
            </a:r>
          </a:p>
          <a:p>
            <a:r>
              <a:rPr lang="it-IT" dirty="0" err="1"/>
              <a:t>Description-</a:t>
            </a:r>
            <a:r>
              <a:rPr lang="it-IT" b="1" dirty="0" err="1">
                <a:solidFill>
                  <a:schemeClr val="accent6">
                    <a:lumMod val="75000"/>
                  </a:schemeClr>
                </a:solidFill>
              </a:rPr>
              <a:t>experience</a:t>
            </a:r>
            <a:r>
              <a:rPr lang="it-IT" b="1" dirty="0">
                <a:solidFill>
                  <a:schemeClr val="accent6">
                    <a:lumMod val="75000"/>
                  </a:schemeClr>
                </a:solidFill>
              </a:rPr>
              <a:t> </a:t>
            </a:r>
            <a:r>
              <a:rPr lang="it-IT" dirty="0"/>
              <a:t>gap (</a:t>
            </a:r>
            <a:r>
              <a:rPr lang="it-IT" dirty="0">
                <a:solidFill>
                  <a:srgbClr val="FF0000"/>
                </a:solidFill>
              </a:rPr>
              <a:t>no </a:t>
            </a:r>
            <a:r>
              <a:rPr lang="it-IT" dirty="0" err="1">
                <a:solidFill>
                  <a:srgbClr val="FF0000"/>
                </a:solidFill>
              </a:rPr>
              <a:t>concretessness</a:t>
            </a:r>
            <a:r>
              <a:rPr lang="it-IT" dirty="0">
                <a:solidFill>
                  <a:srgbClr val="FF0000"/>
                </a:solidFill>
              </a:rPr>
              <a:t>, no </a:t>
            </a:r>
            <a:r>
              <a:rPr lang="it-IT" dirty="0" err="1">
                <a:solidFill>
                  <a:srgbClr val="FF0000"/>
                </a:solidFill>
              </a:rPr>
              <a:t>simplicity</a:t>
            </a:r>
            <a:r>
              <a:rPr lang="it-IT" dirty="0">
                <a:solidFill>
                  <a:srgbClr val="FF0000"/>
                </a:solidFill>
              </a:rPr>
              <a:t>, no </a:t>
            </a:r>
            <a:r>
              <a:rPr lang="it-IT" dirty="0" err="1">
                <a:solidFill>
                  <a:srgbClr val="FF0000"/>
                </a:solidFill>
              </a:rPr>
              <a:t>adjustment</a:t>
            </a:r>
            <a:r>
              <a:rPr lang="it-IT" dirty="0"/>
              <a:t>)</a:t>
            </a:r>
          </a:p>
          <a:p>
            <a:endParaRPr lang="it-IT" dirty="0"/>
          </a:p>
          <a:p>
            <a:endParaRPr lang="it-IT" dirty="0"/>
          </a:p>
        </p:txBody>
      </p:sp>
      <p:sp>
        <p:nvSpPr>
          <p:cNvPr id="4" name="AutoShape 2" descr="The Brunswik Society"/>
          <p:cNvSpPr>
            <a:spLocks noChangeAspect="1" noChangeArrowheads="1"/>
          </p:cNvSpPr>
          <p:nvPr/>
        </p:nvSpPr>
        <p:spPr bwMode="auto">
          <a:xfrm>
            <a:off x="155575" y="-144463"/>
            <a:ext cx="304800" cy="34476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5" name="Immagine 4" descr="C:\Users\Administrator\AppData\Local\Microsoft\Windows\INetCache\Content.MSO\EB2F90D9.tmp"/>
          <p:cNvPicPr/>
          <p:nvPr/>
        </p:nvPicPr>
        <p:blipFill>
          <a:blip r:embed="rId2">
            <a:extLst>
              <a:ext uri="{28A0092B-C50C-407E-A947-70E740481C1C}">
                <a14:useLocalDpi xmlns:a14="http://schemas.microsoft.com/office/drawing/2010/main" val="0"/>
              </a:ext>
            </a:extLst>
          </a:blip>
          <a:srcRect/>
          <a:stretch>
            <a:fillRect/>
          </a:stretch>
        </p:blipFill>
        <p:spPr bwMode="auto">
          <a:xfrm>
            <a:off x="10098722" y="2639513"/>
            <a:ext cx="1870075" cy="2449830"/>
          </a:xfrm>
          <a:prstGeom prst="rect">
            <a:avLst/>
          </a:prstGeom>
          <a:noFill/>
          <a:ln>
            <a:noFill/>
          </a:ln>
        </p:spPr>
      </p:pic>
    </p:spTree>
    <p:extLst>
      <p:ext uri="{BB962C8B-B14F-4D97-AF65-F5344CB8AC3E}">
        <p14:creationId xmlns:p14="http://schemas.microsoft.com/office/powerpoint/2010/main" val="2950523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solidFill>
                  <a:srgbClr val="FF0000"/>
                </a:solidFill>
              </a:rPr>
              <a:t>SNAPSHOT</a:t>
            </a:r>
          </a:p>
        </p:txBody>
      </p:sp>
      <p:sp>
        <p:nvSpPr>
          <p:cNvPr id="3" name="Segnaposto contenuto 2"/>
          <p:cNvSpPr>
            <a:spLocks noGrp="1"/>
          </p:cNvSpPr>
          <p:nvPr>
            <p:ph idx="1"/>
          </p:nvPr>
        </p:nvSpPr>
        <p:spPr/>
        <p:txBody>
          <a:bodyPr>
            <a:normAutofit/>
          </a:bodyPr>
          <a:lstStyle/>
          <a:p>
            <a:r>
              <a:rPr lang="it-IT" sz="3600" dirty="0"/>
              <a:t>1) Cognitive model of </a:t>
            </a:r>
            <a:r>
              <a:rPr lang="it-IT" sz="3600" dirty="0" err="1"/>
              <a:t>action</a:t>
            </a:r>
            <a:r>
              <a:rPr lang="it-IT" sz="3600" dirty="0"/>
              <a:t> of </a:t>
            </a:r>
            <a:r>
              <a:rPr lang="it-IT" sz="3600" dirty="0" err="1">
                <a:solidFill>
                  <a:srgbClr val="FF0000"/>
                </a:solidFill>
              </a:rPr>
              <a:t>Methodological</a:t>
            </a:r>
            <a:r>
              <a:rPr lang="it-IT" sz="3600" dirty="0">
                <a:solidFill>
                  <a:srgbClr val="FF0000"/>
                </a:solidFill>
              </a:rPr>
              <a:t> </a:t>
            </a:r>
            <a:r>
              <a:rPr lang="it-IT" sz="3600" dirty="0" err="1">
                <a:solidFill>
                  <a:srgbClr val="FF0000"/>
                </a:solidFill>
              </a:rPr>
              <a:t>Cognitivism</a:t>
            </a:r>
            <a:r>
              <a:rPr lang="it-IT" sz="3600" dirty="0">
                <a:solidFill>
                  <a:srgbClr val="FF0000"/>
                </a:solidFill>
              </a:rPr>
              <a:t>: </a:t>
            </a:r>
            <a:r>
              <a:rPr lang="it-IT" sz="3600" dirty="0" err="1"/>
              <a:t>Cartesian</a:t>
            </a:r>
            <a:r>
              <a:rPr lang="it-IT" sz="3600" dirty="0"/>
              <a:t> </a:t>
            </a:r>
            <a:r>
              <a:rPr lang="it-IT" sz="3600" dirty="0" err="1"/>
              <a:t>bias</a:t>
            </a:r>
            <a:endParaRPr lang="it-IT" sz="3600" dirty="0">
              <a:solidFill>
                <a:srgbClr val="FF0000"/>
              </a:solidFill>
            </a:endParaRPr>
          </a:p>
          <a:p>
            <a:r>
              <a:rPr lang="it-IT" sz="3600" dirty="0"/>
              <a:t>2) The </a:t>
            </a:r>
            <a:r>
              <a:rPr lang="it-IT" sz="3600" dirty="0" err="1"/>
              <a:t>emergence</a:t>
            </a:r>
            <a:r>
              <a:rPr lang="it-IT" sz="3600" dirty="0"/>
              <a:t> of Wide </a:t>
            </a:r>
            <a:r>
              <a:rPr lang="it-IT" sz="3600" dirty="0" err="1"/>
              <a:t>Embodied</a:t>
            </a:r>
            <a:r>
              <a:rPr lang="it-IT" sz="3600" dirty="0"/>
              <a:t> </a:t>
            </a:r>
            <a:r>
              <a:rPr lang="it-IT" sz="3600" dirty="0" err="1"/>
              <a:t>Cognition</a:t>
            </a:r>
            <a:endParaRPr lang="it-IT" sz="3600" dirty="0"/>
          </a:p>
          <a:p>
            <a:r>
              <a:rPr lang="it-IT" sz="3600" dirty="0"/>
              <a:t>3) The </a:t>
            </a:r>
            <a:r>
              <a:rPr lang="it-IT" sz="3600" dirty="0" err="1"/>
              <a:t>limits</a:t>
            </a:r>
            <a:r>
              <a:rPr lang="it-IT" sz="3600" dirty="0"/>
              <a:t> of </a:t>
            </a:r>
            <a:r>
              <a:rPr lang="it-IT" sz="3600" dirty="0" err="1"/>
              <a:t>Decision</a:t>
            </a:r>
            <a:r>
              <a:rPr lang="it-IT" sz="3600" dirty="0"/>
              <a:t> </a:t>
            </a:r>
            <a:r>
              <a:rPr lang="it-IT" sz="3600" dirty="0" err="1"/>
              <a:t>Making</a:t>
            </a:r>
            <a:endParaRPr lang="it-IT" sz="3600" dirty="0"/>
          </a:p>
          <a:p>
            <a:r>
              <a:rPr lang="it-IT" sz="3600" dirty="0"/>
              <a:t>4) The </a:t>
            </a:r>
            <a:r>
              <a:rPr lang="it-IT" sz="3600" dirty="0" err="1"/>
              <a:t>Simonian</a:t>
            </a:r>
            <a:r>
              <a:rPr lang="it-IT" sz="3600" dirty="0"/>
              <a:t> alternative of Problem </a:t>
            </a:r>
            <a:r>
              <a:rPr lang="it-IT" sz="3600" dirty="0" err="1"/>
              <a:t>Solving</a:t>
            </a:r>
            <a:endParaRPr lang="it-IT" sz="3600" dirty="0"/>
          </a:p>
          <a:p>
            <a:r>
              <a:rPr lang="it-IT" sz="3600" dirty="0"/>
              <a:t>5) </a:t>
            </a:r>
            <a:r>
              <a:rPr lang="it-IT" sz="3600" dirty="0" err="1"/>
              <a:t>Enactive</a:t>
            </a:r>
            <a:r>
              <a:rPr lang="it-IT" sz="3600" dirty="0"/>
              <a:t> Problem </a:t>
            </a:r>
            <a:r>
              <a:rPr lang="it-IT" sz="3600" dirty="0" err="1"/>
              <a:t>Solving</a:t>
            </a:r>
            <a:r>
              <a:rPr lang="it-IT" sz="3600" dirty="0"/>
              <a:t> </a:t>
            </a:r>
            <a:r>
              <a:rPr lang="it-IT" sz="3600" dirty="0" err="1"/>
              <a:t>as</a:t>
            </a:r>
            <a:r>
              <a:rPr lang="it-IT" sz="3600" dirty="0"/>
              <a:t> the new model of social </a:t>
            </a:r>
            <a:r>
              <a:rPr lang="it-IT" sz="3600" dirty="0" err="1"/>
              <a:t>action</a:t>
            </a:r>
            <a:r>
              <a:rPr lang="it-IT" sz="3600" dirty="0"/>
              <a:t>           </a:t>
            </a:r>
            <a:r>
              <a:rPr lang="it-IT" sz="3200" b="1" dirty="0">
                <a:solidFill>
                  <a:srgbClr val="FF0000"/>
                </a:solidFill>
              </a:rPr>
              <a:t>EMBODIED INDIVIDUALISM</a:t>
            </a:r>
          </a:p>
          <a:p>
            <a:pPr marL="0" indent="0">
              <a:buNone/>
            </a:pPr>
            <a:endParaRPr lang="it-IT" sz="3600" dirty="0"/>
          </a:p>
        </p:txBody>
      </p:sp>
      <p:sp>
        <p:nvSpPr>
          <p:cNvPr id="6" name="Freccia a destra 5"/>
          <p:cNvSpPr/>
          <p:nvPr/>
        </p:nvSpPr>
        <p:spPr>
          <a:xfrm>
            <a:off x="3506892" y="537222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978590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rPr>
              <a:t>SEU Avatar </a:t>
            </a:r>
            <a:r>
              <a:rPr lang="it-IT" dirty="0" err="1">
                <a:solidFill>
                  <a:srgbClr val="FF0000"/>
                </a:solidFill>
              </a:rPr>
              <a:t>Psychology</a:t>
            </a:r>
            <a:r>
              <a:rPr lang="it-IT" dirty="0">
                <a:solidFill>
                  <a:srgbClr val="FF0000"/>
                </a:solidFill>
              </a:rPr>
              <a:t> of </a:t>
            </a:r>
            <a:r>
              <a:rPr lang="it-IT" dirty="0" err="1">
                <a:solidFill>
                  <a:srgbClr val="FF0000"/>
                </a:solidFill>
              </a:rPr>
              <a:t>Decision</a:t>
            </a:r>
            <a:r>
              <a:rPr lang="it-IT" dirty="0">
                <a:solidFill>
                  <a:srgbClr val="FF0000"/>
                </a:solidFill>
              </a:rPr>
              <a:t> </a:t>
            </a:r>
            <a:r>
              <a:rPr lang="it-IT" dirty="0" err="1">
                <a:solidFill>
                  <a:srgbClr val="FF0000"/>
                </a:solidFill>
              </a:rPr>
              <a:t>Making</a:t>
            </a:r>
            <a:r>
              <a:rPr lang="it-IT" dirty="0">
                <a:solidFill>
                  <a:srgbClr val="FF0000"/>
                </a:solidFill>
              </a:rPr>
              <a:t> (CARTESIAN MIND)</a:t>
            </a:r>
          </a:p>
        </p:txBody>
      </p:sp>
      <p:sp>
        <p:nvSpPr>
          <p:cNvPr id="3" name="Segnaposto contenuto 2"/>
          <p:cNvSpPr>
            <a:spLocks noGrp="1"/>
          </p:cNvSpPr>
          <p:nvPr>
            <p:ph idx="1"/>
          </p:nvPr>
        </p:nvSpPr>
        <p:spPr/>
        <p:txBody>
          <a:bodyPr/>
          <a:lstStyle/>
          <a:p>
            <a:r>
              <a:rPr lang="it-IT" dirty="0" err="1">
                <a:solidFill>
                  <a:srgbClr val="0070C0"/>
                </a:solidFill>
              </a:rPr>
              <a:t>Analytical</a:t>
            </a:r>
            <a:r>
              <a:rPr lang="it-IT" dirty="0">
                <a:solidFill>
                  <a:srgbClr val="0070C0"/>
                </a:solidFill>
              </a:rPr>
              <a:t> processing </a:t>
            </a:r>
            <a:r>
              <a:rPr lang="it-IT" dirty="0" err="1"/>
              <a:t>is</a:t>
            </a:r>
            <a:r>
              <a:rPr lang="it-IT" dirty="0"/>
              <a:t> the </a:t>
            </a:r>
            <a:r>
              <a:rPr lang="it-IT" dirty="0" err="1"/>
              <a:t>most</a:t>
            </a:r>
            <a:r>
              <a:rPr lang="it-IT" dirty="0"/>
              <a:t> </a:t>
            </a:r>
            <a:r>
              <a:rPr lang="it-IT" dirty="0" err="1"/>
              <a:t>important</a:t>
            </a:r>
            <a:r>
              <a:rPr lang="it-IT" dirty="0"/>
              <a:t> part of </a:t>
            </a:r>
            <a:r>
              <a:rPr lang="it-IT" dirty="0" err="1"/>
              <a:t>decision</a:t>
            </a:r>
            <a:r>
              <a:rPr lang="it-IT" dirty="0"/>
              <a:t> </a:t>
            </a:r>
            <a:r>
              <a:rPr lang="it-IT" dirty="0" err="1"/>
              <a:t>making</a:t>
            </a:r>
            <a:r>
              <a:rPr lang="it-IT" dirty="0"/>
              <a:t>. Processing </a:t>
            </a:r>
            <a:r>
              <a:rPr lang="it-IT" dirty="0" err="1">
                <a:solidFill>
                  <a:srgbClr val="0070C0"/>
                </a:solidFill>
              </a:rPr>
              <a:t>probability</a:t>
            </a:r>
            <a:r>
              <a:rPr lang="it-IT" dirty="0">
                <a:solidFill>
                  <a:srgbClr val="0070C0"/>
                </a:solidFill>
              </a:rPr>
              <a:t> and </a:t>
            </a:r>
            <a:r>
              <a:rPr lang="it-IT" dirty="0" err="1">
                <a:solidFill>
                  <a:srgbClr val="0070C0"/>
                </a:solidFill>
              </a:rPr>
              <a:t>statistics</a:t>
            </a:r>
            <a:r>
              <a:rPr lang="it-IT" dirty="0">
                <a:solidFill>
                  <a:srgbClr val="0070C0"/>
                </a:solidFill>
              </a:rPr>
              <a:t> </a:t>
            </a:r>
            <a:r>
              <a:rPr lang="it-IT" dirty="0" err="1"/>
              <a:t>is</a:t>
            </a:r>
            <a:r>
              <a:rPr lang="it-IT" dirty="0"/>
              <a:t> the </a:t>
            </a:r>
            <a:r>
              <a:rPr lang="it-IT" dirty="0" err="1"/>
              <a:t>most</a:t>
            </a:r>
            <a:r>
              <a:rPr lang="it-IT" dirty="0"/>
              <a:t> </a:t>
            </a:r>
            <a:r>
              <a:rPr lang="it-IT" dirty="0" err="1"/>
              <a:t>effective</a:t>
            </a:r>
            <a:r>
              <a:rPr lang="it-IT" dirty="0"/>
              <a:t> </a:t>
            </a:r>
            <a:r>
              <a:rPr lang="it-IT" dirty="0" err="1"/>
              <a:t>course</a:t>
            </a:r>
            <a:r>
              <a:rPr lang="it-IT" dirty="0"/>
              <a:t> in </a:t>
            </a:r>
            <a:r>
              <a:rPr lang="it-IT" dirty="0" err="1"/>
              <a:t>making</a:t>
            </a:r>
            <a:r>
              <a:rPr lang="it-IT" dirty="0"/>
              <a:t> </a:t>
            </a:r>
            <a:r>
              <a:rPr lang="it-IT" dirty="0" err="1"/>
              <a:t>decisions</a:t>
            </a:r>
            <a:r>
              <a:rPr lang="it-IT" dirty="0"/>
              <a:t> (</a:t>
            </a:r>
            <a:r>
              <a:rPr lang="it-IT" dirty="0" err="1"/>
              <a:t>Tversky</a:t>
            </a:r>
            <a:r>
              <a:rPr lang="it-IT" dirty="0"/>
              <a:t> &amp; </a:t>
            </a:r>
            <a:r>
              <a:rPr lang="it-IT" dirty="0" err="1"/>
              <a:t>Kahneman</a:t>
            </a:r>
            <a:r>
              <a:rPr lang="it-IT" dirty="0"/>
              <a:t>, 1974). </a:t>
            </a:r>
          </a:p>
          <a:p>
            <a:r>
              <a:rPr lang="it-IT" dirty="0" err="1"/>
              <a:t>Decision</a:t>
            </a:r>
            <a:r>
              <a:rPr lang="it-IT" dirty="0"/>
              <a:t> maker </a:t>
            </a:r>
            <a:r>
              <a:rPr lang="it-IT" dirty="0" err="1">
                <a:solidFill>
                  <a:srgbClr val="0070C0"/>
                </a:solidFill>
              </a:rPr>
              <a:t>has</a:t>
            </a:r>
            <a:r>
              <a:rPr lang="it-IT" dirty="0">
                <a:solidFill>
                  <a:srgbClr val="0070C0"/>
                </a:solidFill>
              </a:rPr>
              <a:t> to break the </a:t>
            </a:r>
            <a:r>
              <a:rPr lang="it-IT" dirty="0" err="1">
                <a:solidFill>
                  <a:srgbClr val="0070C0"/>
                </a:solidFill>
              </a:rPr>
              <a:t>problem</a:t>
            </a:r>
            <a:r>
              <a:rPr lang="it-IT" dirty="0">
                <a:solidFill>
                  <a:srgbClr val="0070C0"/>
                </a:solidFill>
              </a:rPr>
              <a:t>  </a:t>
            </a:r>
            <a:r>
              <a:rPr lang="it-IT" dirty="0" err="1"/>
              <a:t>analyzing</a:t>
            </a:r>
            <a:r>
              <a:rPr lang="it-IT" dirty="0"/>
              <a:t> </a:t>
            </a:r>
            <a:r>
              <a:rPr lang="it-IT" dirty="0" err="1"/>
              <a:t>every</a:t>
            </a:r>
            <a:r>
              <a:rPr lang="it-IT" dirty="0"/>
              <a:t> </a:t>
            </a:r>
            <a:r>
              <a:rPr lang="it-IT" dirty="0" err="1"/>
              <a:t>piece</a:t>
            </a:r>
            <a:r>
              <a:rPr lang="it-IT" dirty="0"/>
              <a:t> of information  </a:t>
            </a:r>
            <a:r>
              <a:rPr lang="it-IT" dirty="0" err="1"/>
              <a:t>available</a:t>
            </a:r>
            <a:r>
              <a:rPr lang="it-IT" dirty="0"/>
              <a:t>, the </a:t>
            </a:r>
            <a:r>
              <a:rPr lang="it-IT" dirty="0" err="1"/>
              <a:t>possible</a:t>
            </a:r>
            <a:r>
              <a:rPr lang="it-IT" dirty="0"/>
              <a:t> </a:t>
            </a:r>
            <a:r>
              <a:rPr lang="it-IT" dirty="0" err="1"/>
              <a:t>alternatives</a:t>
            </a:r>
            <a:r>
              <a:rPr lang="it-IT" dirty="0"/>
              <a:t>, the </a:t>
            </a:r>
            <a:r>
              <a:rPr lang="it-IT" dirty="0" err="1"/>
              <a:t>probabilities</a:t>
            </a:r>
            <a:r>
              <a:rPr lang="it-IT" dirty="0"/>
              <a:t> of </a:t>
            </a:r>
            <a:r>
              <a:rPr lang="it-IT" dirty="0" err="1"/>
              <a:t>their</a:t>
            </a:r>
            <a:r>
              <a:rPr lang="it-IT" dirty="0"/>
              <a:t> </a:t>
            </a:r>
            <a:r>
              <a:rPr lang="it-IT" dirty="0" err="1"/>
              <a:t>outcomes</a:t>
            </a:r>
            <a:r>
              <a:rPr lang="it-IT" dirty="0"/>
              <a:t> and the utility of the </a:t>
            </a:r>
            <a:r>
              <a:rPr lang="it-IT" dirty="0" err="1"/>
              <a:t>related</a:t>
            </a:r>
            <a:r>
              <a:rPr lang="it-IT" dirty="0"/>
              <a:t> </a:t>
            </a:r>
            <a:r>
              <a:rPr lang="it-IT" dirty="0" err="1"/>
              <a:t>consequences</a:t>
            </a:r>
            <a:r>
              <a:rPr lang="it-IT" dirty="0"/>
              <a:t>. </a:t>
            </a:r>
          </a:p>
          <a:p>
            <a:r>
              <a:rPr lang="it-IT" dirty="0" err="1"/>
              <a:t>This</a:t>
            </a:r>
            <a:r>
              <a:rPr lang="it-IT" dirty="0"/>
              <a:t> </a:t>
            </a:r>
            <a:r>
              <a:rPr lang="it-IT" dirty="0" err="1"/>
              <a:t>decision</a:t>
            </a:r>
            <a:r>
              <a:rPr lang="it-IT" dirty="0"/>
              <a:t> model </a:t>
            </a:r>
            <a:r>
              <a:rPr lang="it-IT" dirty="0" err="1"/>
              <a:t>is</a:t>
            </a:r>
            <a:r>
              <a:rPr lang="it-IT" dirty="0"/>
              <a:t> </a:t>
            </a:r>
            <a:r>
              <a:rPr lang="it-IT" dirty="0" err="1"/>
              <a:t>supposed</a:t>
            </a:r>
            <a:r>
              <a:rPr lang="it-IT" dirty="0"/>
              <a:t> to be </a:t>
            </a:r>
            <a:r>
              <a:rPr lang="it-IT" dirty="0" err="1">
                <a:solidFill>
                  <a:srgbClr val="0070C0"/>
                </a:solidFill>
              </a:rPr>
              <a:t>universal</a:t>
            </a:r>
            <a:r>
              <a:rPr lang="it-IT" dirty="0">
                <a:solidFill>
                  <a:srgbClr val="0070C0"/>
                </a:solidFill>
              </a:rPr>
              <a:t>.</a:t>
            </a:r>
            <a:r>
              <a:rPr lang="it-IT" dirty="0"/>
              <a:t> </a:t>
            </a:r>
            <a:r>
              <a:rPr lang="it-IT" dirty="0" err="1"/>
              <a:t>It</a:t>
            </a:r>
            <a:r>
              <a:rPr lang="it-IT" dirty="0"/>
              <a:t> </a:t>
            </a:r>
            <a:r>
              <a:rPr lang="it-IT" dirty="0" err="1"/>
              <a:t>could</a:t>
            </a:r>
            <a:r>
              <a:rPr lang="it-IT" dirty="0"/>
              <a:t> be </a:t>
            </a:r>
            <a:r>
              <a:rPr lang="it-IT" dirty="0" err="1"/>
              <a:t>applied</a:t>
            </a:r>
            <a:r>
              <a:rPr lang="it-IT" dirty="0"/>
              <a:t> in </a:t>
            </a:r>
            <a:r>
              <a:rPr lang="it-IT" dirty="0" err="1"/>
              <a:t>any</a:t>
            </a:r>
            <a:r>
              <a:rPr lang="it-IT" dirty="0"/>
              <a:t> </a:t>
            </a:r>
            <a:r>
              <a:rPr lang="it-IT" dirty="0" err="1"/>
              <a:t>context</a:t>
            </a:r>
            <a:r>
              <a:rPr lang="it-IT" dirty="0"/>
              <a:t> of </a:t>
            </a:r>
            <a:r>
              <a:rPr lang="it-IT" dirty="0" err="1"/>
              <a:t>choice</a:t>
            </a:r>
            <a:r>
              <a:rPr lang="it-IT" dirty="0"/>
              <a:t> with </a:t>
            </a:r>
            <a:r>
              <a:rPr lang="it-IT" dirty="0" err="1"/>
              <a:t>little</a:t>
            </a:r>
            <a:r>
              <a:rPr lang="it-IT" dirty="0"/>
              <a:t> or </a:t>
            </a:r>
            <a:r>
              <a:rPr lang="it-IT" dirty="0" err="1"/>
              <a:t>much</a:t>
            </a:r>
            <a:r>
              <a:rPr lang="it-IT" dirty="0"/>
              <a:t> information, </a:t>
            </a:r>
            <a:r>
              <a:rPr lang="it-IT" dirty="0" err="1"/>
              <a:t>well</a:t>
            </a:r>
            <a:r>
              <a:rPr lang="it-IT" dirty="0"/>
              <a:t> </a:t>
            </a:r>
            <a:r>
              <a:rPr lang="it-IT" dirty="0" err="1"/>
              <a:t>structured</a:t>
            </a:r>
            <a:r>
              <a:rPr lang="it-IT" dirty="0"/>
              <a:t> or </a:t>
            </a:r>
            <a:r>
              <a:rPr lang="it-IT" dirty="0" err="1"/>
              <a:t>ill</a:t>
            </a:r>
            <a:r>
              <a:rPr lang="it-IT" dirty="0"/>
              <a:t> </a:t>
            </a:r>
            <a:r>
              <a:rPr lang="it-IT" dirty="0" err="1"/>
              <a:t>structured</a:t>
            </a:r>
            <a:r>
              <a:rPr lang="it-IT" dirty="0"/>
              <a:t>, in </a:t>
            </a:r>
            <a:r>
              <a:rPr lang="it-IT" dirty="0" err="1"/>
              <a:t>situations</a:t>
            </a:r>
            <a:r>
              <a:rPr lang="it-IT" dirty="0"/>
              <a:t> of </a:t>
            </a:r>
            <a:r>
              <a:rPr lang="it-IT" dirty="0" err="1"/>
              <a:t>risk</a:t>
            </a:r>
            <a:r>
              <a:rPr lang="it-IT" dirty="0"/>
              <a:t> and </a:t>
            </a:r>
            <a:r>
              <a:rPr lang="it-IT" dirty="0" err="1"/>
              <a:t>uncertainty</a:t>
            </a:r>
            <a:r>
              <a:rPr lang="it-IT" dirty="0"/>
              <a:t>. </a:t>
            </a:r>
          </a:p>
          <a:p>
            <a:endParaRPr lang="it-IT" dirty="0"/>
          </a:p>
          <a:p>
            <a:endParaRPr lang="it-IT" dirty="0"/>
          </a:p>
        </p:txBody>
      </p:sp>
    </p:spTree>
    <p:extLst>
      <p:ext uri="{BB962C8B-B14F-4D97-AF65-F5344CB8AC3E}">
        <p14:creationId xmlns:p14="http://schemas.microsoft.com/office/powerpoint/2010/main" val="1991912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solidFill>
                  <a:srgbClr val="FF0000"/>
                </a:solidFill>
              </a:rPr>
              <a:t>2) SIMON’S ALTERNATIVE OF </a:t>
            </a:r>
            <a:br>
              <a:rPr lang="it-IT" b="1" dirty="0">
                <a:solidFill>
                  <a:srgbClr val="FF0000"/>
                </a:solidFill>
              </a:rPr>
            </a:br>
            <a:r>
              <a:rPr lang="it-IT" b="1" dirty="0">
                <a:solidFill>
                  <a:srgbClr val="FF0000"/>
                </a:solidFill>
              </a:rPr>
              <a:t>PROBLEM SOLVING</a:t>
            </a:r>
          </a:p>
        </p:txBody>
      </p:sp>
      <p:sp>
        <p:nvSpPr>
          <p:cNvPr id="3" name="Segnaposto contenuto 2"/>
          <p:cNvSpPr>
            <a:spLocks noGrp="1"/>
          </p:cNvSpPr>
          <p:nvPr>
            <p:ph idx="1"/>
          </p:nvPr>
        </p:nvSpPr>
        <p:spPr>
          <a:xfrm>
            <a:off x="0" y="1834090"/>
            <a:ext cx="8414288" cy="5023909"/>
          </a:xfrm>
        </p:spPr>
        <p:txBody>
          <a:bodyPr>
            <a:normAutofit/>
          </a:bodyPr>
          <a:lstStyle/>
          <a:p>
            <a:pPr marL="0" indent="0">
              <a:buNone/>
            </a:pPr>
            <a:r>
              <a:rPr lang="en-US" dirty="0"/>
              <a:t>When Simon introduces the concept of bounded rationality he does so by referring to behavior in </a:t>
            </a:r>
            <a:r>
              <a:rPr lang="en-US" dirty="0">
                <a:solidFill>
                  <a:srgbClr val="FF0000"/>
                </a:solidFill>
              </a:rPr>
              <a:t>public administration and industrial organizations</a:t>
            </a:r>
            <a:r>
              <a:rPr lang="en-US" dirty="0"/>
              <a:t>. Unlike </a:t>
            </a:r>
            <a:r>
              <a:rPr lang="en-US" dirty="0">
                <a:solidFill>
                  <a:srgbClr val="FF0000"/>
                </a:solidFill>
              </a:rPr>
              <a:t>consumer behavior </a:t>
            </a:r>
            <a:r>
              <a:rPr lang="en-US" dirty="0"/>
              <a:t>whose rationality has been evaluated in relation to the SEU theory, in organizations the behavior is evaluated above all at a routine or heuristic problem solving level.</a:t>
            </a:r>
          </a:p>
          <a:p>
            <a:pPr marL="0" indent="0">
              <a:buNone/>
            </a:pPr>
            <a:endParaRPr lang="en-US" dirty="0"/>
          </a:p>
          <a:p>
            <a:r>
              <a:rPr lang="en-US" dirty="0"/>
              <a:t>Most of the problems in corporate strategy or governmental policy are as </a:t>
            </a:r>
            <a:r>
              <a:rPr lang="en-US" dirty="0">
                <a:solidFill>
                  <a:srgbClr val="FF0000"/>
                </a:solidFill>
              </a:rPr>
              <a:t>ill-structured </a:t>
            </a:r>
            <a:r>
              <a:rPr lang="en-US" dirty="0"/>
              <a:t>as problems of architectural and engineering design or of scientific activity. </a:t>
            </a:r>
          </a:p>
        </p:txBody>
      </p:sp>
      <p:pic>
        <p:nvPicPr>
          <p:cNvPr id="4" name="Picture 2" descr="Herbert Simon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4288" y="0"/>
            <a:ext cx="3711904" cy="5332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66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a:solidFill>
                  <a:srgbClr val="FF0000"/>
                </a:solidFill>
              </a:rPr>
              <a:t>Cognitive Success </a:t>
            </a:r>
            <a:r>
              <a:rPr lang="it-IT" sz="3200" b="1" dirty="0"/>
              <a:t>(Viale, 2021)</a:t>
            </a:r>
          </a:p>
        </p:txBody>
      </p:sp>
      <p:sp>
        <p:nvSpPr>
          <p:cNvPr id="3" name="Segnaposto contenuto 2"/>
          <p:cNvSpPr>
            <a:spLocks noGrp="1"/>
          </p:cNvSpPr>
          <p:nvPr>
            <p:ph idx="1"/>
          </p:nvPr>
        </p:nvSpPr>
        <p:spPr/>
        <p:txBody>
          <a:bodyPr>
            <a:normAutofit lnSpcReduction="10000"/>
          </a:bodyPr>
          <a:lstStyle/>
          <a:p>
            <a:r>
              <a:rPr lang="en-US" dirty="0"/>
              <a:t>SEU driven psychology deals solely with analytic judgements and choices  </a:t>
            </a:r>
          </a:p>
          <a:p>
            <a:r>
              <a:rPr lang="en-US" dirty="0"/>
              <a:t>It is not interested in how to </a:t>
            </a:r>
            <a:r>
              <a:rPr lang="en-US" dirty="0">
                <a:solidFill>
                  <a:srgbClr val="0070C0"/>
                </a:solidFill>
              </a:rPr>
              <a:t>frame problems, set goals and develop heuristically  a suitable course of action. </a:t>
            </a:r>
            <a:endParaRPr lang="en-US" dirty="0"/>
          </a:p>
          <a:p>
            <a:r>
              <a:rPr lang="en-US" dirty="0"/>
              <a:t>On the contrary, </a:t>
            </a:r>
            <a:r>
              <a:rPr lang="en-US" dirty="0">
                <a:solidFill>
                  <a:srgbClr val="00B0F0"/>
                </a:solidFill>
              </a:rPr>
              <a:t>cognitive success </a:t>
            </a:r>
            <a:r>
              <a:rPr lang="en-US" dirty="0"/>
              <a:t>in most human activities is based precisely on the successful completion of those problem-solving phases. </a:t>
            </a:r>
          </a:p>
          <a:p>
            <a:r>
              <a:rPr lang="en-US" dirty="0"/>
              <a:t>Problem solving is not computation of a decision based on an  analytical data based prediction activity, but on a </a:t>
            </a:r>
            <a:r>
              <a:rPr lang="en-US" dirty="0">
                <a:solidFill>
                  <a:srgbClr val="00B0F0"/>
                </a:solidFill>
              </a:rPr>
              <a:t>pragmatic recursive process made up of many heuristic attempts and related positive or negative feedback from the environment.</a:t>
            </a:r>
            <a:endParaRPr lang="it-IT" dirty="0">
              <a:solidFill>
                <a:srgbClr val="00B0F0"/>
              </a:solidFill>
            </a:endParaRPr>
          </a:p>
          <a:p>
            <a:endParaRPr lang="it-IT" dirty="0"/>
          </a:p>
        </p:txBody>
      </p:sp>
    </p:spTree>
    <p:extLst>
      <p:ext uri="{BB962C8B-B14F-4D97-AF65-F5344CB8AC3E}">
        <p14:creationId xmlns:p14="http://schemas.microsoft.com/office/powerpoint/2010/main" val="177192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73331" y="365125"/>
            <a:ext cx="6982098" cy="6418852"/>
          </a:xfrm>
        </p:spPr>
        <p:txBody>
          <a:bodyPr>
            <a:normAutofit fontScale="92500" lnSpcReduction="20000"/>
          </a:bodyPr>
          <a:lstStyle/>
          <a:p>
            <a:r>
              <a:rPr lang="it-IT" dirty="0"/>
              <a:t>The </a:t>
            </a:r>
            <a:r>
              <a:rPr lang="it-IT" dirty="0" err="1"/>
              <a:t>metaphor</a:t>
            </a:r>
            <a:r>
              <a:rPr lang="it-IT" dirty="0"/>
              <a:t> of the </a:t>
            </a:r>
            <a:r>
              <a:rPr lang="it-IT" dirty="0">
                <a:solidFill>
                  <a:srgbClr val="FF0000"/>
                </a:solidFill>
              </a:rPr>
              <a:t>ANT ON THE BEACH </a:t>
            </a:r>
            <a:r>
              <a:rPr lang="it-IT" dirty="0"/>
              <a:t>(Simon, 1981) : </a:t>
            </a:r>
            <a:r>
              <a:rPr lang="it-IT" i="1" dirty="0"/>
              <a:t>“</a:t>
            </a:r>
            <a:r>
              <a:rPr lang="it-IT" i="1" dirty="0" err="1"/>
              <a:t>Viewed</a:t>
            </a:r>
            <a:r>
              <a:rPr lang="it-IT" i="1" dirty="0"/>
              <a:t> </a:t>
            </a:r>
            <a:r>
              <a:rPr lang="it-IT" i="1" dirty="0" err="1"/>
              <a:t>as</a:t>
            </a:r>
            <a:r>
              <a:rPr lang="it-IT" i="1" dirty="0"/>
              <a:t> a </a:t>
            </a:r>
            <a:r>
              <a:rPr lang="it-IT" i="1" dirty="0" err="1"/>
              <a:t>geometric</a:t>
            </a:r>
            <a:r>
              <a:rPr lang="it-IT" i="1" dirty="0"/>
              <a:t> figure, the </a:t>
            </a:r>
            <a:r>
              <a:rPr lang="it-IT" i="1" dirty="0" err="1"/>
              <a:t>ant’s</a:t>
            </a:r>
            <a:r>
              <a:rPr lang="it-IT" i="1" dirty="0"/>
              <a:t> </a:t>
            </a:r>
            <a:r>
              <a:rPr lang="it-IT" i="1" dirty="0" err="1"/>
              <a:t>path</a:t>
            </a:r>
            <a:r>
              <a:rPr lang="it-IT" i="1" dirty="0"/>
              <a:t> </a:t>
            </a:r>
            <a:r>
              <a:rPr lang="it-IT" i="1" dirty="0" err="1"/>
              <a:t>is</a:t>
            </a:r>
            <a:r>
              <a:rPr lang="it-IT" i="1" dirty="0"/>
              <a:t> </a:t>
            </a:r>
            <a:r>
              <a:rPr lang="it-IT" i="1" dirty="0" err="1"/>
              <a:t>irregular</a:t>
            </a:r>
            <a:r>
              <a:rPr lang="it-IT" i="1" dirty="0"/>
              <a:t>, </a:t>
            </a:r>
            <a:r>
              <a:rPr lang="it-IT" i="1" dirty="0" err="1"/>
              <a:t>complex</a:t>
            </a:r>
            <a:r>
              <a:rPr lang="it-IT" i="1" dirty="0"/>
              <a:t>, hard to </a:t>
            </a:r>
            <a:r>
              <a:rPr lang="it-IT" i="1" dirty="0" err="1"/>
              <a:t>describe</a:t>
            </a:r>
            <a:r>
              <a:rPr lang="it-IT" i="1" dirty="0"/>
              <a:t>. </a:t>
            </a:r>
            <a:r>
              <a:rPr lang="it-IT" i="1" dirty="0" err="1"/>
              <a:t>But</a:t>
            </a:r>
            <a:r>
              <a:rPr lang="it-IT" i="1" dirty="0"/>
              <a:t> </a:t>
            </a:r>
            <a:r>
              <a:rPr lang="it-IT" i="1" dirty="0" err="1"/>
              <a:t>its</a:t>
            </a:r>
            <a:r>
              <a:rPr lang="it-IT" i="1" dirty="0"/>
              <a:t> </a:t>
            </a:r>
            <a:r>
              <a:rPr lang="it-IT" i="1" dirty="0" err="1"/>
              <a:t>complexity</a:t>
            </a:r>
            <a:r>
              <a:rPr lang="it-IT" i="1" dirty="0"/>
              <a:t> </a:t>
            </a:r>
            <a:r>
              <a:rPr lang="it-IT" i="1" dirty="0" err="1"/>
              <a:t>is</a:t>
            </a:r>
            <a:r>
              <a:rPr lang="it-IT" i="1" dirty="0"/>
              <a:t> </a:t>
            </a:r>
            <a:r>
              <a:rPr lang="it-IT" i="1" dirty="0" err="1"/>
              <a:t>really</a:t>
            </a:r>
            <a:r>
              <a:rPr lang="it-IT" i="1" dirty="0"/>
              <a:t> a </a:t>
            </a:r>
            <a:r>
              <a:rPr lang="it-IT" i="1" dirty="0" err="1"/>
              <a:t>complexity</a:t>
            </a:r>
            <a:r>
              <a:rPr lang="it-IT" i="1" dirty="0"/>
              <a:t> in the </a:t>
            </a:r>
            <a:r>
              <a:rPr lang="it-IT" i="1" dirty="0" err="1"/>
              <a:t>surface</a:t>
            </a:r>
            <a:r>
              <a:rPr lang="it-IT" i="1" dirty="0"/>
              <a:t> of the beach, </a:t>
            </a:r>
            <a:r>
              <a:rPr lang="it-IT" i="1" dirty="0" err="1"/>
              <a:t>not</a:t>
            </a:r>
            <a:r>
              <a:rPr lang="it-IT" i="1" dirty="0"/>
              <a:t> a </a:t>
            </a:r>
            <a:r>
              <a:rPr lang="it-IT" i="1" dirty="0" err="1"/>
              <a:t>complexity</a:t>
            </a:r>
            <a:r>
              <a:rPr lang="it-IT" i="1" dirty="0"/>
              <a:t> in the </a:t>
            </a:r>
            <a:r>
              <a:rPr lang="it-IT" i="1" dirty="0" err="1"/>
              <a:t>ant</a:t>
            </a:r>
            <a:r>
              <a:rPr lang="it-IT" i="1" dirty="0"/>
              <a:t>.” </a:t>
            </a:r>
            <a:r>
              <a:rPr lang="it-IT" dirty="0"/>
              <a:t>(Simon, 1981)</a:t>
            </a:r>
          </a:p>
          <a:p>
            <a:endParaRPr lang="it-IT" dirty="0"/>
          </a:p>
          <a:p>
            <a:r>
              <a:rPr lang="it-IT" dirty="0" err="1"/>
              <a:t>We</a:t>
            </a:r>
            <a:r>
              <a:rPr lang="it-IT" dirty="0"/>
              <a:t> </a:t>
            </a:r>
            <a:r>
              <a:rPr lang="it-IT" dirty="0" err="1"/>
              <a:t>can’t</a:t>
            </a:r>
            <a:r>
              <a:rPr lang="it-IT" dirty="0"/>
              <a:t> </a:t>
            </a:r>
            <a:r>
              <a:rPr lang="it-IT" dirty="0" err="1"/>
              <a:t>study</a:t>
            </a:r>
            <a:r>
              <a:rPr lang="it-IT" dirty="0"/>
              <a:t>  </a:t>
            </a:r>
            <a:r>
              <a:rPr lang="it-IT" dirty="0" err="1"/>
              <a:t>individual’s</a:t>
            </a:r>
            <a:r>
              <a:rPr lang="it-IT" dirty="0"/>
              <a:t> </a:t>
            </a:r>
            <a:r>
              <a:rPr lang="it-IT" dirty="0" err="1"/>
              <a:t>want</a:t>
            </a:r>
            <a:r>
              <a:rPr lang="it-IT" dirty="0"/>
              <a:t>, </a:t>
            </a:r>
            <a:r>
              <a:rPr lang="it-IT" dirty="0" err="1"/>
              <a:t>need</a:t>
            </a:r>
            <a:r>
              <a:rPr lang="it-IT" dirty="0"/>
              <a:t> or </a:t>
            </a:r>
            <a:r>
              <a:rPr lang="it-IT" dirty="0" err="1"/>
              <a:t>value</a:t>
            </a:r>
            <a:r>
              <a:rPr lang="it-IT" dirty="0"/>
              <a:t> </a:t>
            </a:r>
            <a:r>
              <a:rPr lang="it-IT" dirty="0" err="1"/>
              <a:t>detached</a:t>
            </a:r>
            <a:r>
              <a:rPr lang="it-IT" dirty="0"/>
              <a:t> from the</a:t>
            </a:r>
            <a:r>
              <a:rPr lang="it-IT" dirty="0">
                <a:solidFill>
                  <a:srgbClr val="0070C0"/>
                </a:solidFill>
              </a:rPr>
              <a:t> </a:t>
            </a:r>
            <a:r>
              <a:rPr lang="it-IT" i="1" dirty="0" err="1">
                <a:solidFill>
                  <a:srgbClr val="0070C0"/>
                </a:solidFill>
              </a:rPr>
              <a:t>context</a:t>
            </a:r>
            <a:r>
              <a:rPr lang="it-IT" dirty="0">
                <a:solidFill>
                  <a:srgbClr val="0070C0"/>
                </a:solidFill>
              </a:rPr>
              <a:t> of the </a:t>
            </a:r>
            <a:r>
              <a:rPr lang="it-IT" dirty="0" err="1">
                <a:solidFill>
                  <a:srgbClr val="0070C0"/>
                </a:solidFill>
              </a:rPr>
              <a:t>environment</a:t>
            </a:r>
            <a:r>
              <a:rPr lang="it-IT" dirty="0">
                <a:solidFill>
                  <a:srgbClr val="0070C0"/>
                </a:solidFill>
              </a:rPr>
              <a:t> </a:t>
            </a:r>
            <a:r>
              <a:rPr lang="it-IT" dirty="0" err="1"/>
              <a:t>that</a:t>
            </a:r>
            <a:r>
              <a:rPr lang="it-IT" dirty="0"/>
              <a:t> </a:t>
            </a:r>
            <a:r>
              <a:rPr lang="it-IT" dirty="0" err="1"/>
              <a:t>they’re</a:t>
            </a:r>
            <a:r>
              <a:rPr lang="it-IT" dirty="0"/>
              <a:t> in. </a:t>
            </a:r>
          </a:p>
          <a:p>
            <a:endParaRPr lang="it-IT" dirty="0"/>
          </a:p>
          <a:p>
            <a:r>
              <a:rPr lang="it-IT" dirty="0" err="1"/>
              <a:t>That</a:t>
            </a:r>
            <a:r>
              <a:rPr lang="it-IT" dirty="0"/>
              <a:t> </a:t>
            </a:r>
            <a:r>
              <a:rPr lang="it-IT" dirty="0" err="1"/>
              <a:t>environment</a:t>
            </a:r>
            <a:r>
              <a:rPr lang="it-IT" dirty="0"/>
              <a:t> </a:t>
            </a:r>
            <a:r>
              <a:rPr lang="it-IT" dirty="0" err="1">
                <a:solidFill>
                  <a:srgbClr val="0070C0"/>
                </a:solidFill>
              </a:rPr>
              <a:t>shapes</a:t>
            </a:r>
            <a:r>
              <a:rPr lang="it-IT" dirty="0">
                <a:solidFill>
                  <a:srgbClr val="0070C0"/>
                </a:solidFill>
              </a:rPr>
              <a:t> and </a:t>
            </a:r>
            <a:r>
              <a:rPr lang="it-IT" dirty="0" err="1">
                <a:solidFill>
                  <a:srgbClr val="0070C0"/>
                </a:solidFill>
              </a:rPr>
              <a:t>influences</a:t>
            </a:r>
            <a:r>
              <a:rPr lang="it-IT" dirty="0">
                <a:solidFill>
                  <a:srgbClr val="0070C0"/>
                </a:solidFill>
              </a:rPr>
              <a:t> </a:t>
            </a:r>
            <a:r>
              <a:rPr lang="it-IT" dirty="0" err="1">
                <a:solidFill>
                  <a:srgbClr val="0070C0"/>
                </a:solidFill>
              </a:rPr>
              <a:t>their</a:t>
            </a:r>
            <a:r>
              <a:rPr lang="it-IT" dirty="0">
                <a:solidFill>
                  <a:srgbClr val="0070C0"/>
                </a:solidFill>
              </a:rPr>
              <a:t> </a:t>
            </a:r>
            <a:r>
              <a:rPr lang="it-IT" dirty="0" err="1">
                <a:solidFill>
                  <a:srgbClr val="0070C0"/>
                </a:solidFill>
              </a:rPr>
              <a:t>behavior</a:t>
            </a:r>
            <a:r>
              <a:rPr lang="it-IT" dirty="0">
                <a:solidFill>
                  <a:srgbClr val="0070C0"/>
                </a:solidFill>
              </a:rPr>
              <a:t> in a recursive way.</a:t>
            </a:r>
            <a:r>
              <a:rPr lang="it-IT" dirty="0"/>
              <a:t>  </a:t>
            </a:r>
          </a:p>
          <a:p>
            <a:endParaRPr lang="it-IT" dirty="0"/>
          </a:p>
          <a:p>
            <a:r>
              <a:rPr lang="it-IT" dirty="0"/>
              <a:t>The </a:t>
            </a:r>
            <a:r>
              <a:rPr lang="it-IT" dirty="0" err="1">
                <a:solidFill>
                  <a:srgbClr val="0070C0"/>
                </a:solidFill>
              </a:rPr>
              <a:t>procedural</a:t>
            </a:r>
            <a:r>
              <a:rPr lang="it-IT" dirty="0">
                <a:solidFill>
                  <a:srgbClr val="0070C0"/>
                </a:solidFill>
              </a:rPr>
              <a:t> </a:t>
            </a:r>
            <a:r>
              <a:rPr lang="it-IT" dirty="0" err="1">
                <a:solidFill>
                  <a:srgbClr val="0070C0"/>
                </a:solidFill>
              </a:rPr>
              <a:t>rationality</a:t>
            </a:r>
            <a:r>
              <a:rPr lang="it-IT" dirty="0">
                <a:solidFill>
                  <a:srgbClr val="0070C0"/>
                </a:solidFill>
              </a:rPr>
              <a:t> </a:t>
            </a:r>
            <a:r>
              <a:rPr lang="it-IT" dirty="0"/>
              <a:t>of the </a:t>
            </a:r>
            <a:r>
              <a:rPr lang="it-IT" dirty="0" err="1"/>
              <a:t>ant</a:t>
            </a:r>
            <a:r>
              <a:rPr lang="it-IT" dirty="0"/>
              <a:t> (</a:t>
            </a:r>
            <a:r>
              <a:rPr lang="it-IT" dirty="0" err="1"/>
              <a:t>finding</a:t>
            </a:r>
            <a:r>
              <a:rPr lang="it-IT" dirty="0"/>
              <a:t> </a:t>
            </a:r>
            <a:r>
              <a:rPr lang="it-IT" dirty="0" err="1"/>
              <a:t>through</a:t>
            </a:r>
            <a:r>
              <a:rPr lang="it-IT" dirty="0"/>
              <a:t> </a:t>
            </a:r>
            <a:r>
              <a:rPr lang="it-IT" dirty="0" err="1"/>
              <a:t>proper</a:t>
            </a:r>
            <a:r>
              <a:rPr lang="it-IT" dirty="0"/>
              <a:t> </a:t>
            </a:r>
            <a:r>
              <a:rPr lang="it-IT" dirty="0" err="1"/>
              <a:t>heuristics</a:t>
            </a:r>
            <a:r>
              <a:rPr lang="it-IT" dirty="0"/>
              <a:t> a </a:t>
            </a:r>
            <a:r>
              <a:rPr lang="it-IT" dirty="0" err="1"/>
              <a:t>suitable</a:t>
            </a:r>
            <a:r>
              <a:rPr lang="it-IT" dirty="0"/>
              <a:t> </a:t>
            </a:r>
            <a:r>
              <a:rPr lang="it-IT" dirty="0" err="1"/>
              <a:t>behavior</a:t>
            </a:r>
            <a:r>
              <a:rPr lang="it-IT" dirty="0"/>
              <a:t> on the beach) </a:t>
            </a:r>
            <a:r>
              <a:rPr lang="it-IT" dirty="0" err="1"/>
              <a:t>generates</a:t>
            </a:r>
            <a:r>
              <a:rPr lang="it-IT" dirty="0"/>
              <a:t> </a:t>
            </a:r>
            <a:r>
              <a:rPr lang="it-IT" dirty="0" err="1"/>
              <a:t>its</a:t>
            </a:r>
            <a:r>
              <a:rPr lang="it-IT" dirty="0"/>
              <a:t> </a:t>
            </a:r>
            <a:r>
              <a:rPr lang="it-IT" dirty="0" err="1">
                <a:solidFill>
                  <a:srgbClr val="0070C0"/>
                </a:solidFill>
              </a:rPr>
              <a:t>substantial</a:t>
            </a:r>
            <a:r>
              <a:rPr lang="it-IT" dirty="0">
                <a:solidFill>
                  <a:srgbClr val="0070C0"/>
                </a:solidFill>
              </a:rPr>
              <a:t> </a:t>
            </a:r>
            <a:r>
              <a:rPr lang="it-IT" dirty="0" err="1">
                <a:solidFill>
                  <a:srgbClr val="0070C0"/>
                </a:solidFill>
              </a:rPr>
              <a:t>rationality</a:t>
            </a:r>
            <a:r>
              <a:rPr lang="it-IT" dirty="0">
                <a:solidFill>
                  <a:srgbClr val="0070C0"/>
                </a:solidFill>
              </a:rPr>
              <a:t> </a:t>
            </a:r>
            <a:r>
              <a:rPr lang="it-IT" dirty="0"/>
              <a:t>(the </a:t>
            </a:r>
            <a:r>
              <a:rPr lang="it-IT" dirty="0" err="1"/>
              <a:t>adaptivity</a:t>
            </a:r>
            <a:r>
              <a:rPr lang="it-IT" dirty="0"/>
              <a:t> to the </a:t>
            </a:r>
            <a:r>
              <a:rPr lang="it-IT" dirty="0" err="1"/>
              <a:t>irregularity</a:t>
            </a:r>
            <a:r>
              <a:rPr lang="it-IT" dirty="0"/>
              <a:t> of the beach).</a:t>
            </a:r>
          </a:p>
          <a:p>
            <a:endParaRPr lang="it-IT" dirty="0"/>
          </a:p>
        </p:txBody>
      </p:sp>
      <p:pic>
        <p:nvPicPr>
          <p:cNvPr id="4" name="Picture 4" descr="Simon s ant &amp;amp; system A complex problem often signals a simple solu... -  sami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915275" y="858124"/>
            <a:ext cx="4552950" cy="4776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985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57051"/>
            <a:ext cx="10515600" cy="2047739"/>
          </a:xfrm>
        </p:spPr>
        <p:txBody>
          <a:bodyPr>
            <a:noAutofit/>
          </a:bodyPr>
          <a:lstStyle/>
          <a:p>
            <a:br>
              <a:rPr lang="it-IT" sz="3600" dirty="0">
                <a:solidFill>
                  <a:srgbClr val="0070C0"/>
                </a:solidFill>
              </a:rPr>
            </a:br>
            <a:r>
              <a:rPr lang="it-IT" sz="3600" dirty="0" err="1">
                <a:solidFill>
                  <a:srgbClr val="FF0000"/>
                </a:solidFill>
              </a:rPr>
              <a:t>Environmental</a:t>
            </a:r>
            <a:r>
              <a:rPr lang="it-IT" sz="3600" dirty="0">
                <a:solidFill>
                  <a:srgbClr val="FF0000"/>
                </a:solidFill>
              </a:rPr>
              <a:t> </a:t>
            </a:r>
            <a:r>
              <a:rPr lang="it-IT" sz="3600" dirty="0" err="1">
                <a:solidFill>
                  <a:srgbClr val="FF0000"/>
                </a:solidFill>
              </a:rPr>
              <a:t>feed-backs</a:t>
            </a:r>
            <a:r>
              <a:rPr lang="it-IT" sz="3600" dirty="0">
                <a:solidFill>
                  <a:srgbClr val="FF0000"/>
                </a:solidFill>
              </a:rPr>
              <a:t> are the </a:t>
            </a:r>
            <a:r>
              <a:rPr lang="it-IT" sz="3600" dirty="0" err="1">
                <a:solidFill>
                  <a:srgbClr val="FF0000"/>
                </a:solidFill>
              </a:rPr>
              <a:t>most</a:t>
            </a:r>
            <a:r>
              <a:rPr lang="it-IT" sz="3600" dirty="0">
                <a:solidFill>
                  <a:srgbClr val="FF0000"/>
                </a:solidFill>
              </a:rPr>
              <a:t> </a:t>
            </a:r>
            <a:r>
              <a:rPr lang="it-IT" sz="3600" dirty="0" err="1">
                <a:solidFill>
                  <a:srgbClr val="FF0000"/>
                </a:solidFill>
              </a:rPr>
              <a:t>effective</a:t>
            </a:r>
            <a:r>
              <a:rPr lang="it-IT" sz="3600" dirty="0">
                <a:solidFill>
                  <a:srgbClr val="FF0000"/>
                </a:solidFill>
              </a:rPr>
              <a:t> in </a:t>
            </a:r>
            <a:r>
              <a:rPr lang="it-IT" sz="3600" dirty="0" err="1">
                <a:solidFill>
                  <a:srgbClr val="FF0000"/>
                </a:solidFill>
              </a:rPr>
              <a:t>modelling</a:t>
            </a:r>
            <a:r>
              <a:rPr lang="it-IT" sz="3600" dirty="0">
                <a:solidFill>
                  <a:srgbClr val="FF0000"/>
                </a:solidFill>
              </a:rPr>
              <a:t> human </a:t>
            </a:r>
            <a:r>
              <a:rPr lang="it-IT" sz="3600" dirty="0" err="1">
                <a:solidFill>
                  <a:srgbClr val="FF0000"/>
                </a:solidFill>
              </a:rPr>
              <a:t>actions</a:t>
            </a:r>
            <a:r>
              <a:rPr lang="it-IT" sz="3600" dirty="0">
                <a:solidFill>
                  <a:srgbClr val="FF0000"/>
                </a:solidFill>
              </a:rPr>
              <a:t> in </a:t>
            </a:r>
            <a:r>
              <a:rPr lang="it-IT" sz="3600" dirty="0" err="1">
                <a:solidFill>
                  <a:srgbClr val="FF0000"/>
                </a:solidFill>
              </a:rPr>
              <a:t>problem</a:t>
            </a:r>
            <a:r>
              <a:rPr lang="it-IT" sz="3600" dirty="0">
                <a:solidFill>
                  <a:srgbClr val="FF0000"/>
                </a:solidFill>
              </a:rPr>
              <a:t> </a:t>
            </a:r>
            <a:r>
              <a:rPr lang="it-IT" sz="3600" dirty="0" err="1">
                <a:solidFill>
                  <a:srgbClr val="FF0000"/>
                </a:solidFill>
              </a:rPr>
              <a:t>solving</a:t>
            </a:r>
            <a:r>
              <a:rPr lang="it-IT" sz="3600" dirty="0">
                <a:solidFill>
                  <a:srgbClr val="FF0000"/>
                </a:solidFill>
              </a:rPr>
              <a:t> (Simon, 1981). </a:t>
            </a:r>
          </a:p>
        </p:txBody>
      </p:sp>
      <p:sp>
        <p:nvSpPr>
          <p:cNvPr id="3" name="Segnaposto contenuto 2"/>
          <p:cNvSpPr>
            <a:spLocks noGrp="1"/>
          </p:cNvSpPr>
          <p:nvPr>
            <p:ph idx="1"/>
          </p:nvPr>
        </p:nvSpPr>
        <p:spPr>
          <a:xfrm>
            <a:off x="838200" y="1825625"/>
            <a:ext cx="10515600" cy="4351338"/>
          </a:xfrm>
        </p:spPr>
        <p:txBody>
          <a:bodyPr>
            <a:noAutofit/>
          </a:bodyPr>
          <a:lstStyle/>
          <a:p>
            <a:r>
              <a:rPr lang="it-IT" sz="3200" dirty="0" err="1"/>
              <a:t>As</a:t>
            </a:r>
            <a:r>
              <a:rPr lang="it-IT" sz="3200" dirty="0"/>
              <a:t> in the </a:t>
            </a:r>
            <a:r>
              <a:rPr lang="it-IT" sz="3200" dirty="0">
                <a:solidFill>
                  <a:srgbClr val="FF0000"/>
                </a:solidFill>
              </a:rPr>
              <a:t>industrial design</a:t>
            </a:r>
            <a:r>
              <a:rPr lang="it-IT" sz="3200" dirty="0"/>
              <a:t> the</a:t>
            </a:r>
          </a:p>
          <a:p>
            <a:pPr marL="0" indent="0">
              <a:buNone/>
            </a:pPr>
            <a:r>
              <a:rPr lang="it-IT" sz="3200" dirty="0"/>
              <a:t>social </a:t>
            </a:r>
            <a:r>
              <a:rPr lang="it-IT" sz="3200" dirty="0" err="1"/>
              <a:t>action</a:t>
            </a:r>
            <a:r>
              <a:rPr lang="it-IT" sz="3200" dirty="0"/>
              <a:t> </a:t>
            </a:r>
            <a:r>
              <a:rPr lang="it-IT" sz="3200" dirty="0" err="1"/>
              <a:t>follows</a:t>
            </a:r>
            <a:r>
              <a:rPr lang="it-IT" sz="3200" dirty="0"/>
              <a:t> the </a:t>
            </a:r>
          </a:p>
          <a:p>
            <a:pPr marL="0" indent="0">
              <a:buNone/>
            </a:pPr>
            <a:r>
              <a:rPr lang="it-IT" sz="3200" dirty="0" err="1">
                <a:solidFill>
                  <a:srgbClr val="0070C0"/>
                </a:solidFill>
              </a:rPr>
              <a:t>logic</a:t>
            </a:r>
            <a:r>
              <a:rPr lang="it-IT" sz="3200" dirty="0">
                <a:solidFill>
                  <a:srgbClr val="0070C0"/>
                </a:solidFill>
              </a:rPr>
              <a:t> of feedback</a:t>
            </a:r>
            <a:r>
              <a:rPr lang="it-IT" sz="3200" dirty="0"/>
              <a:t>. </a:t>
            </a:r>
          </a:p>
          <a:p>
            <a:endParaRPr lang="it-IT" sz="3200" dirty="0"/>
          </a:p>
          <a:p>
            <a:r>
              <a:rPr lang="it-IT" sz="3200" dirty="0"/>
              <a:t>The </a:t>
            </a:r>
            <a:r>
              <a:rPr lang="it-IT" sz="3200" dirty="0" err="1"/>
              <a:t>actions</a:t>
            </a:r>
            <a:r>
              <a:rPr lang="it-IT" sz="3200" dirty="0"/>
              <a:t> </a:t>
            </a:r>
            <a:r>
              <a:rPr lang="it-IT" sz="3200" dirty="0" err="1"/>
              <a:t>leading</a:t>
            </a:r>
            <a:r>
              <a:rPr lang="it-IT" sz="3200" dirty="0"/>
              <a:t> to the </a:t>
            </a:r>
            <a:r>
              <a:rPr lang="it-IT" sz="3200" dirty="0" err="1"/>
              <a:t>solution</a:t>
            </a:r>
            <a:r>
              <a:rPr lang="it-IT" sz="3200" dirty="0"/>
              <a:t> </a:t>
            </a:r>
            <a:r>
              <a:rPr lang="it-IT" sz="3200" dirty="0" err="1"/>
              <a:t>manipulate</a:t>
            </a:r>
            <a:r>
              <a:rPr lang="it-IT" sz="3200" dirty="0"/>
              <a:t> the world in a recursive </a:t>
            </a:r>
            <a:r>
              <a:rPr lang="it-IT" sz="3200" dirty="0">
                <a:solidFill>
                  <a:srgbClr val="FF0000"/>
                </a:solidFill>
              </a:rPr>
              <a:t>feedback </a:t>
            </a:r>
            <a:r>
              <a:rPr lang="it-IT" sz="3200" dirty="0" err="1">
                <a:solidFill>
                  <a:srgbClr val="FF0000"/>
                </a:solidFill>
              </a:rPr>
              <a:t>process</a:t>
            </a:r>
            <a:r>
              <a:rPr lang="it-IT" sz="3200" dirty="0"/>
              <a:t>: "</a:t>
            </a:r>
            <a:r>
              <a:rPr lang="it-IT" sz="3200" dirty="0">
                <a:solidFill>
                  <a:srgbClr val="0070C0"/>
                </a:solidFill>
              </a:rPr>
              <a:t>state </a:t>
            </a:r>
            <a:r>
              <a:rPr lang="it-IT" sz="3200" dirty="0" err="1">
                <a:solidFill>
                  <a:srgbClr val="0070C0"/>
                </a:solidFill>
              </a:rPr>
              <a:t>description</a:t>
            </a:r>
            <a:r>
              <a:rPr lang="it-IT" sz="3200" dirty="0"/>
              <a:t>" </a:t>
            </a:r>
            <a:r>
              <a:rPr lang="it-IT" sz="3200" dirty="0" err="1"/>
              <a:t>that</a:t>
            </a:r>
            <a:r>
              <a:rPr lang="it-IT" sz="3200" dirty="0"/>
              <a:t> </a:t>
            </a:r>
            <a:r>
              <a:rPr lang="it-IT" sz="3200" dirty="0" err="1"/>
              <a:t>describe</a:t>
            </a:r>
            <a:r>
              <a:rPr lang="it-IT" sz="3200" dirty="0"/>
              <a:t> the world </a:t>
            </a:r>
            <a:r>
              <a:rPr lang="it-IT" sz="3200" dirty="0" err="1"/>
              <a:t>as</a:t>
            </a:r>
            <a:r>
              <a:rPr lang="it-IT" sz="3200" dirty="0"/>
              <a:t> </a:t>
            </a:r>
            <a:r>
              <a:rPr lang="it-IT" sz="3200" dirty="0" err="1"/>
              <a:t>it</a:t>
            </a:r>
            <a:r>
              <a:rPr lang="it-IT" sz="3200" dirty="0"/>
              <a:t> </a:t>
            </a:r>
            <a:r>
              <a:rPr lang="it-IT" sz="3200" dirty="0" err="1"/>
              <a:t>is</a:t>
            </a:r>
            <a:r>
              <a:rPr lang="it-IT" sz="3200" dirty="0"/>
              <a:t> and "</a:t>
            </a:r>
            <a:r>
              <a:rPr lang="it-IT" sz="3200" dirty="0" err="1">
                <a:solidFill>
                  <a:srgbClr val="0070C0"/>
                </a:solidFill>
              </a:rPr>
              <a:t>process</a:t>
            </a:r>
            <a:r>
              <a:rPr lang="it-IT" sz="3200" dirty="0">
                <a:solidFill>
                  <a:srgbClr val="0070C0"/>
                </a:solidFill>
              </a:rPr>
              <a:t> </a:t>
            </a:r>
            <a:r>
              <a:rPr lang="it-IT" sz="3200" dirty="0" err="1">
                <a:solidFill>
                  <a:srgbClr val="0070C0"/>
                </a:solidFill>
              </a:rPr>
              <a:t>description</a:t>
            </a:r>
            <a:r>
              <a:rPr lang="it-IT" sz="3200" dirty="0"/>
              <a:t>" </a:t>
            </a:r>
            <a:r>
              <a:rPr lang="it-IT" sz="3200" dirty="0" err="1"/>
              <a:t>that</a:t>
            </a:r>
            <a:r>
              <a:rPr lang="it-IT" sz="3200" dirty="0"/>
              <a:t> </a:t>
            </a:r>
            <a:r>
              <a:rPr lang="it-IT" sz="3200" dirty="0" err="1"/>
              <a:t>characterize</a:t>
            </a:r>
            <a:r>
              <a:rPr lang="it-IT" sz="3200" dirty="0"/>
              <a:t> the </a:t>
            </a:r>
            <a:r>
              <a:rPr lang="it-IT" sz="3200" dirty="0" err="1"/>
              <a:t>steps</a:t>
            </a:r>
            <a:r>
              <a:rPr lang="it-IT" sz="3200" dirty="0"/>
              <a:t> in </a:t>
            </a:r>
            <a:r>
              <a:rPr lang="it-IT" sz="3200" dirty="0" err="1"/>
              <a:t>manipulating</a:t>
            </a:r>
            <a:r>
              <a:rPr lang="it-IT" sz="3200" dirty="0"/>
              <a:t> the world </a:t>
            </a:r>
            <a:r>
              <a:rPr lang="it-IT" sz="3200" dirty="0" err="1"/>
              <a:t>through</a:t>
            </a:r>
            <a:r>
              <a:rPr lang="it-IT" sz="3200" dirty="0"/>
              <a:t> the </a:t>
            </a:r>
            <a:r>
              <a:rPr lang="it-IT" sz="3200" dirty="0" err="1"/>
              <a:t>heuristics</a:t>
            </a:r>
            <a:r>
              <a:rPr lang="it-IT" sz="3200" dirty="0"/>
              <a:t> to </a:t>
            </a:r>
            <a:r>
              <a:rPr lang="it-IT" sz="3200" dirty="0" err="1"/>
              <a:t>achieve</a:t>
            </a:r>
            <a:r>
              <a:rPr lang="it-IT" sz="3200" dirty="0"/>
              <a:t> the </a:t>
            </a:r>
            <a:r>
              <a:rPr lang="it-IT" sz="3200" dirty="0" err="1"/>
              <a:t>desired</a:t>
            </a:r>
            <a:r>
              <a:rPr lang="it-IT" sz="3200" dirty="0"/>
              <a:t> end. </a:t>
            </a:r>
          </a:p>
        </p:txBody>
      </p:sp>
      <p:pic>
        <p:nvPicPr>
          <p:cNvPr id="4" name="Immagine 3" descr="https://www.framework.org.uk/wp-content/uploads/Feedback-Loop.png"/>
          <p:cNvPicPr/>
          <p:nvPr/>
        </p:nvPicPr>
        <p:blipFill>
          <a:blip r:embed="rId2">
            <a:extLst>
              <a:ext uri="{28A0092B-C50C-407E-A947-70E740481C1C}">
                <a14:useLocalDpi xmlns:a14="http://schemas.microsoft.com/office/drawing/2010/main" val="0"/>
              </a:ext>
            </a:extLst>
          </a:blip>
          <a:srcRect/>
          <a:stretch>
            <a:fillRect/>
          </a:stretch>
        </p:blipFill>
        <p:spPr bwMode="auto">
          <a:xfrm>
            <a:off x="6148251" y="1118869"/>
            <a:ext cx="6043749" cy="2982867"/>
          </a:xfrm>
          <a:prstGeom prst="rect">
            <a:avLst/>
          </a:prstGeom>
          <a:noFill/>
          <a:ln>
            <a:noFill/>
          </a:ln>
        </p:spPr>
      </p:pic>
    </p:spTree>
    <p:extLst>
      <p:ext uri="{BB962C8B-B14F-4D97-AF65-F5344CB8AC3E}">
        <p14:creationId xmlns:p14="http://schemas.microsoft.com/office/powerpoint/2010/main" val="345805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a:solidFill>
                  <a:schemeClr val="accent6">
                    <a:lumMod val="75000"/>
                  </a:schemeClr>
                </a:solidFill>
              </a:rPr>
              <a:t>3) ENACTIVE PROBLEM SOLVING: “</a:t>
            </a:r>
            <a:r>
              <a:rPr lang="it-IT" b="1" dirty="0" err="1">
                <a:solidFill>
                  <a:schemeClr val="accent6">
                    <a:lumMod val="75000"/>
                  </a:schemeClr>
                </a:solidFill>
              </a:rPr>
              <a:t>portmanteau</a:t>
            </a:r>
            <a:r>
              <a:rPr lang="it-IT" b="1" dirty="0">
                <a:solidFill>
                  <a:schemeClr val="accent6">
                    <a:lumMod val="75000"/>
                  </a:schemeClr>
                </a:solidFill>
              </a:rPr>
              <a:t>” </a:t>
            </a:r>
            <a:r>
              <a:rPr lang="it-IT" b="1" dirty="0" err="1">
                <a:solidFill>
                  <a:schemeClr val="accent6">
                    <a:lumMod val="75000"/>
                  </a:schemeClr>
                </a:solidFill>
              </a:rPr>
              <a:t>between</a:t>
            </a:r>
            <a:r>
              <a:rPr lang="it-IT" b="1" dirty="0">
                <a:solidFill>
                  <a:schemeClr val="accent6">
                    <a:lumMod val="75000"/>
                  </a:schemeClr>
                </a:solidFill>
              </a:rPr>
              <a:t> </a:t>
            </a:r>
            <a:r>
              <a:rPr lang="it-IT" b="1" dirty="0" err="1">
                <a:solidFill>
                  <a:schemeClr val="accent6">
                    <a:lumMod val="75000"/>
                  </a:schemeClr>
                </a:solidFill>
              </a:rPr>
              <a:t>problem</a:t>
            </a:r>
            <a:r>
              <a:rPr lang="it-IT" b="1" dirty="0">
                <a:solidFill>
                  <a:schemeClr val="accent6">
                    <a:lumMod val="75000"/>
                  </a:schemeClr>
                </a:solidFill>
              </a:rPr>
              <a:t> </a:t>
            </a:r>
            <a:r>
              <a:rPr lang="it-IT" b="1" dirty="0" err="1">
                <a:solidFill>
                  <a:schemeClr val="accent6">
                    <a:lumMod val="75000"/>
                  </a:schemeClr>
                </a:solidFill>
              </a:rPr>
              <a:t>solving</a:t>
            </a:r>
            <a:r>
              <a:rPr lang="it-IT" b="1" dirty="0">
                <a:solidFill>
                  <a:schemeClr val="accent6">
                    <a:lumMod val="75000"/>
                  </a:schemeClr>
                </a:solidFill>
              </a:rPr>
              <a:t> and </a:t>
            </a:r>
            <a:r>
              <a:rPr lang="it-IT" b="1" dirty="0" err="1">
                <a:solidFill>
                  <a:schemeClr val="accent6">
                    <a:lumMod val="75000"/>
                  </a:schemeClr>
                </a:solidFill>
              </a:rPr>
              <a:t>enacting</a:t>
            </a:r>
            <a:r>
              <a:rPr lang="it-IT" b="1" dirty="0">
                <a:solidFill>
                  <a:schemeClr val="accent6">
                    <a:lumMod val="75000"/>
                  </a:schemeClr>
                </a:solidFill>
              </a:rPr>
              <a:t> </a:t>
            </a:r>
            <a:r>
              <a:rPr lang="it-IT" sz="3100" b="1" dirty="0"/>
              <a:t>(Viale, 2023; Viale, Gallagher, and Gallese, 2023)</a:t>
            </a:r>
          </a:p>
        </p:txBody>
      </p:sp>
      <p:sp>
        <p:nvSpPr>
          <p:cNvPr id="3" name="Segnaposto contenuto 2"/>
          <p:cNvSpPr>
            <a:spLocks noGrp="1"/>
          </p:cNvSpPr>
          <p:nvPr>
            <p:ph idx="1"/>
          </p:nvPr>
        </p:nvSpPr>
        <p:spPr/>
        <p:txBody>
          <a:bodyPr>
            <a:noAutofit/>
          </a:bodyPr>
          <a:lstStyle/>
          <a:p>
            <a:pPr marL="0" indent="0">
              <a:buNone/>
            </a:pPr>
            <a:endParaRPr lang="it-IT" b="1" dirty="0">
              <a:solidFill>
                <a:srgbClr val="FF0000"/>
              </a:solidFill>
            </a:endParaRPr>
          </a:p>
          <a:p>
            <a:r>
              <a:rPr lang="it-IT" sz="3200" b="1" dirty="0">
                <a:solidFill>
                  <a:srgbClr val="FF0000"/>
                </a:solidFill>
              </a:rPr>
              <a:t>Problem </a:t>
            </a:r>
            <a:r>
              <a:rPr lang="it-IT" sz="3200" b="1" dirty="0" err="1">
                <a:solidFill>
                  <a:srgbClr val="FF0000"/>
                </a:solidFill>
              </a:rPr>
              <a:t>solving</a:t>
            </a:r>
            <a:r>
              <a:rPr lang="it-IT" sz="3200" b="1" dirty="0">
                <a:solidFill>
                  <a:srgbClr val="FF0000"/>
                </a:solidFill>
              </a:rPr>
              <a:t> </a:t>
            </a:r>
            <a:r>
              <a:rPr lang="it-IT" sz="3200" b="1" dirty="0" err="1">
                <a:solidFill>
                  <a:srgbClr val="FF0000"/>
                </a:solidFill>
              </a:rPr>
              <a:t>needs</a:t>
            </a:r>
            <a:r>
              <a:rPr lang="it-IT" sz="3200" b="1" dirty="0">
                <a:solidFill>
                  <a:srgbClr val="FF0000"/>
                </a:solidFill>
              </a:rPr>
              <a:t> the </a:t>
            </a:r>
            <a:r>
              <a:rPr lang="it-IT" sz="3200" b="1" dirty="0" err="1">
                <a:solidFill>
                  <a:srgbClr val="FF0000"/>
                </a:solidFill>
              </a:rPr>
              <a:t>results</a:t>
            </a:r>
            <a:r>
              <a:rPr lang="it-IT" sz="3200" b="1" dirty="0">
                <a:solidFill>
                  <a:srgbClr val="FF0000"/>
                </a:solidFill>
              </a:rPr>
              <a:t> from </a:t>
            </a:r>
            <a:r>
              <a:rPr lang="it-IT" sz="3200" b="1" dirty="0" err="1">
                <a:solidFill>
                  <a:srgbClr val="FF0000"/>
                </a:solidFill>
              </a:rPr>
              <a:t>action</a:t>
            </a:r>
            <a:r>
              <a:rPr lang="it-IT" sz="3200" b="1" dirty="0">
                <a:solidFill>
                  <a:srgbClr val="FF0000"/>
                </a:solidFill>
              </a:rPr>
              <a:t> (</a:t>
            </a:r>
            <a:r>
              <a:rPr lang="it-IT" sz="3200" b="1" dirty="0" err="1">
                <a:solidFill>
                  <a:srgbClr val="FF0000"/>
                </a:solidFill>
              </a:rPr>
              <a:t>enaction</a:t>
            </a:r>
            <a:r>
              <a:rPr lang="it-IT" sz="3200" b="1" dirty="0">
                <a:solidFill>
                  <a:srgbClr val="FF0000"/>
                </a:solidFill>
              </a:rPr>
              <a:t>)</a:t>
            </a:r>
            <a:r>
              <a:rPr lang="it-IT" sz="3200" dirty="0"/>
              <a:t>: </a:t>
            </a:r>
            <a:r>
              <a:rPr lang="it-IT" sz="3200" dirty="0" err="1"/>
              <a:t>phenomenological</a:t>
            </a:r>
            <a:r>
              <a:rPr lang="it-IT" sz="3200" dirty="0"/>
              <a:t> </a:t>
            </a:r>
            <a:r>
              <a:rPr lang="it-IT" sz="3200" dirty="0" err="1"/>
              <a:t>feedbacks</a:t>
            </a:r>
            <a:r>
              <a:rPr lang="it-IT" sz="3200" dirty="0"/>
              <a:t> </a:t>
            </a:r>
            <a:r>
              <a:rPr lang="it-IT" sz="3200" dirty="0" err="1"/>
              <a:t>selectively</a:t>
            </a:r>
            <a:r>
              <a:rPr lang="it-IT" sz="3200" dirty="0"/>
              <a:t> </a:t>
            </a:r>
            <a:r>
              <a:rPr lang="it-IT" sz="3200" dirty="0" err="1"/>
              <a:t>direct</a:t>
            </a:r>
            <a:r>
              <a:rPr lang="it-IT" sz="3200" dirty="0"/>
              <a:t> </a:t>
            </a:r>
            <a:r>
              <a:rPr lang="it-IT" sz="3200" dirty="0" err="1"/>
              <a:t>us</a:t>
            </a:r>
            <a:r>
              <a:rPr lang="it-IT" sz="3200" dirty="0"/>
              <a:t> </a:t>
            </a:r>
            <a:r>
              <a:rPr lang="it-IT" sz="3200" dirty="0" err="1"/>
              <a:t>towards</a:t>
            </a:r>
            <a:r>
              <a:rPr lang="it-IT" sz="3200" dirty="0"/>
              <a:t> the </a:t>
            </a:r>
            <a:r>
              <a:rPr lang="it-IT" sz="3200" dirty="0" err="1"/>
              <a:t>final</a:t>
            </a:r>
            <a:r>
              <a:rPr lang="it-IT" sz="3200" dirty="0"/>
              <a:t> </a:t>
            </a:r>
            <a:r>
              <a:rPr lang="it-IT" sz="3200" dirty="0" err="1"/>
              <a:t>result</a:t>
            </a:r>
            <a:r>
              <a:rPr lang="it-IT" sz="3200" dirty="0"/>
              <a:t>. </a:t>
            </a:r>
          </a:p>
          <a:p>
            <a:endParaRPr lang="it-IT" sz="3200" dirty="0"/>
          </a:p>
          <a:p>
            <a:r>
              <a:rPr lang="it-IT" sz="3200" dirty="0"/>
              <a:t>Problem </a:t>
            </a:r>
            <a:r>
              <a:rPr lang="it-IT" sz="3200" dirty="0" err="1"/>
              <a:t>solving</a:t>
            </a:r>
            <a:r>
              <a:rPr lang="it-IT" sz="3200" dirty="0"/>
              <a:t> and </a:t>
            </a:r>
            <a:r>
              <a:rPr lang="it-IT" sz="3200" dirty="0" err="1"/>
              <a:t>enaction</a:t>
            </a:r>
            <a:r>
              <a:rPr lang="it-IT" sz="3200" dirty="0"/>
              <a:t> are part of the </a:t>
            </a:r>
            <a:r>
              <a:rPr lang="it-IT" sz="3200" dirty="0" err="1"/>
              <a:t>same</a:t>
            </a:r>
            <a:r>
              <a:rPr lang="it-IT" sz="3200" dirty="0"/>
              <a:t> </a:t>
            </a:r>
            <a:r>
              <a:rPr lang="it-IT" sz="3200" dirty="0" err="1"/>
              <a:t>phenomenon</a:t>
            </a:r>
            <a:r>
              <a:rPr lang="it-IT" sz="3200" dirty="0"/>
              <a:t> </a:t>
            </a:r>
            <a:r>
              <a:rPr lang="it-IT" sz="3200" dirty="0" err="1"/>
              <a:t>that</a:t>
            </a:r>
            <a:r>
              <a:rPr lang="it-IT" sz="3200" dirty="0"/>
              <a:t> I dub “</a:t>
            </a:r>
            <a:r>
              <a:rPr lang="it-IT" sz="3200" b="1" dirty="0" err="1">
                <a:solidFill>
                  <a:schemeClr val="accent6">
                    <a:lumMod val="75000"/>
                  </a:schemeClr>
                </a:solidFill>
              </a:rPr>
              <a:t>enactive</a:t>
            </a:r>
            <a:r>
              <a:rPr lang="it-IT" sz="3200" b="1" dirty="0">
                <a:solidFill>
                  <a:schemeClr val="accent6">
                    <a:lumMod val="75000"/>
                  </a:schemeClr>
                </a:solidFill>
              </a:rPr>
              <a:t> </a:t>
            </a:r>
            <a:r>
              <a:rPr lang="it-IT" sz="3200" b="1" dirty="0" err="1">
                <a:solidFill>
                  <a:schemeClr val="accent6">
                    <a:lumMod val="75000"/>
                  </a:schemeClr>
                </a:solidFill>
              </a:rPr>
              <a:t>problem-solving</a:t>
            </a:r>
            <a:r>
              <a:rPr lang="it-IT" sz="3200" dirty="0"/>
              <a:t>”: </a:t>
            </a:r>
            <a:r>
              <a:rPr lang="it-IT" sz="3200" dirty="0" err="1"/>
              <a:t>it</a:t>
            </a:r>
            <a:r>
              <a:rPr lang="it-IT" sz="3200" dirty="0"/>
              <a:t> </a:t>
            </a:r>
            <a:r>
              <a:rPr lang="it-IT" sz="3200" dirty="0" err="1"/>
              <a:t>is</a:t>
            </a:r>
            <a:r>
              <a:rPr lang="it-IT" sz="3200" dirty="0"/>
              <a:t> a </a:t>
            </a:r>
            <a:r>
              <a:rPr lang="it-IT" sz="3200" dirty="0" err="1">
                <a:solidFill>
                  <a:srgbClr val="FF0000"/>
                </a:solidFill>
              </a:rPr>
              <a:t>dynamic</a:t>
            </a:r>
            <a:r>
              <a:rPr lang="it-IT" sz="3200" dirty="0">
                <a:solidFill>
                  <a:srgbClr val="FF0000"/>
                </a:solidFill>
              </a:rPr>
              <a:t> </a:t>
            </a:r>
            <a:r>
              <a:rPr lang="it-IT" sz="3200" dirty="0" err="1">
                <a:solidFill>
                  <a:srgbClr val="FF0000"/>
                </a:solidFill>
              </a:rPr>
              <a:t>process</a:t>
            </a:r>
            <a:r>
              <a:rPr lang="it-IT" sz="3200" dirty="0">
                <a:solidFill>
                  <a:srgbClr val="FF0000"/>
                </a:solidFill>
              </a:rPr>
              <a:t> </a:t>
            </a:r>
            <a:r>
              <a:rPr lang="it-IT" sz="3200" dirty="0" err="1">
                <a:solidFill>
                  <a:srgbClr val="FF0000"/>
                </a:solidFill>
              </a:rPr>
              <a:t>based</a:t>
            </a:r>
            <a:r>
              <a:rPr lang="it-IT" sz="3200" dirty="0">
                <a:solidFill>
                  <a:srgbClr val="FF0000"/>
                </a:solidFill>
              </a:rPr>
              <a:t> on </a:t>
            </a:r>
            <a:r>
              <a:rPr lang="en-US" sz="3200" dirty="0">
                <a:solidFill>
                  <a:srgbClr val="FF0000"/>
                </a:solidFill>
              </a:rPr>
              <a:t>pragmatic recursive attempts and related positive or negative feedback from the </a:t>
            </a:r>
            <a:r>
              <a:rPr lang="en-US" sz="3200" b="1" dirty="0">
                <a:solidFill>
                  <a:srgbClr val="FF0000"/>
                </a:solidFill>
              </a:rPr>
              <a:t>environmental affordances (or action possibilities). </a:t>
            </a:r>
          </a:p>
          <a:p>
            <a:endParaRPr lang="en-US" dirty="0">
              <a:solidFill>
                <a:srgbClr val="FF0000"/>
              </a:solidFill>
            </a:endParaRPr>
          </a:p>
        </p:txBody>
      </p:sp>
      <p:graphicFrame>
        <p:nvGraphicFramePr>
          <p:cNvPr id="4" name="Diagramma 3"/>
          <p:cNvGraphicFramePr/>
          <p:nvPr/>
        </p:nvGraphicFramePr>
        <p:xfrm>
          <a:off x="2032000" y="719666"/>
          <a:ext cx="8128000" cy="55243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1285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endParaRPr lang="it-IT" sz="2400" b="1" dirty="0"/>
          </a:p>
        </p:txBody>
      </p:sp>
      <p:sp>
        <p:nvSpPr>
          <p:cNvPr id="3" name="Segnaposto contenuto 2"/>
          <p:cNvSpPr>
            <a:spLocks noGrp="1"/>
          </p:cNvSpPr>
          <p:nvPr>
            <p:ph idx="1"/>
          </p:nvPr>
        </p:nvSpPr>
        <p:spPr>
          <a:xfrm>
            <a:off x="838200" y="365125"/>
            <a:ext cx="10515600" cy="6492875"/>
          </a:xfrm>
        </p:spPr>
        <p:txBody>
          <a:bodyPr>
            <a:normAutofit/>
          </a:bodyPr>
          <a:lstStyle/>
          <a:p>
            <a:r>
              <a:rPr lang="it-IT" dirty="0"/>
              <a:t>The </a:t>
            </a:r>
            <a:r>
              <a:rPr lang="it-IT" dirty="0" err="1">
                <a:solidFill>
                  <a:srgbClr val="FF0000"/>
                </a:solidFill>
              </a:rPr>
              <a:t>correspondence</a:t>
            </a:r>
            <a:r>
              <a:rPr lang="it-IT" dirty="0">
                <a:solidFill>
                  <a:srgbClr val="FF0000"/>
                </a:solidFill>
              </a:rPr>
              <a:t> </a:t>
            </a:r>
            <a:r>
              <a:rPr lang="it-IT" dirty="0" err="1">
                <a:solidFill>
                  <a:srgbClr val="FF0000"/>
                </a:solidFill>
              </a:rPr>
              <a:t>between</a:t>
            </a:r>
            <a:r>
              <a:rPr lang="it-IT" dirty="0">
                <a:solidFill>
                  <a:srgbClr val="FF0000"/>
                </a:solidFill>
              </a:rPr>
              <a:t> </a:t>
            </a:r>
            <a:r>
              <a:rPr lang="it-IT" dirty="0" err="1">
                <a:solidFill>
                  <a:srgbClr val="FF0000"/>
                </a:solidFill>
              </a:rPr>
              <a:t>action</a:t>
            </a:r>
            <a:r>
              <a:rPr lang="it-IT" dirty="0">
                <a:solidFill>
                  <a:srgbClr val="FF0000"/>
                </a:solidFill>
              </a:rPr>
              <a:t> and </a:t>
            </a:r>
            <a:r>
              <a:rPr lang="it-IT" dirty="0" err="1">
                <a:solidFill>
                  <a:srgbClr val="FF0000"/>
                </a:solidFill>
              </a:rPr>
              <a:t>solution</a:t>
            </a:r>
            <a:r>
              <a:rPr lang="it-IT" dirty="0">
                <a:solidFill>
                  <a:srgbClr val="FF0000"/>
                </a:solidFill>
              </a:rPr>
              <a:t> </a:t>
            </a:r>
            <a:r>
              <a:rPr lang="it-IT" dirty="0"/>
              <a:t>of a </a:t>
            </a:r>
            <a:r>
              <a:rPr lang="it-IT" dirty="0" err="1"/>
              <a:t>problem</a:t>
            </a:r>
            <a:r>
              <a:rPr lang="it-IT" dirty="0"/>
              <a:t> </a:t>
            </a:r>
            <a:r>
              <a:rPr lang="it-IT" dirty="0" err="1"/>
              <a:t>conceptually</a:t>
            </a:r>
            <a:r>
              <a:rPr lang="it-IT" dirty="0"/>
              <a:t> </a:t>
            </a:r>
            <a:r>
              <a:rPr lang="it-IT" dirty="0" err="1">
                <a:solidFill>
                  <a:srgbClr val="0070C0"/>
                </a:solidFill>
              </a:rPr>
              <a:t>bypasses</a:t>
            </a:r>
            <a:r>
              <a:rPr lang="it-IT" dirty="0">
                <a:solidFill>
                  <a:srgbClr val="0070C0"/>
                </a:solidFill>
              </a:rPr>
              <a:t> the </a:t>
            </a:r>
            <a:r>
              <a:rPr lang="it-IT" dirty="0" err="1">
                <a:solidFill>
                  <a:srgbClr val="0070C0"/>
                </a:solidFill>
              </a:rPr>
              <a:t>analytic</a:t>
            </a:r>
            <a:r>
              <a:rPr lang="it-IT" dirty="0">
                <a:solidFill>
                  <a:srgbClr val="0070C0"/>
                </a:solidFill>
              </a:rPr>
              <a:t> </a:t>
            </a:r>
            <a:r>
              <a:rPr lang="it-IT" dirty="0" err="1">
                <a:solidFill>
                  <a:srgbClr val="0070C0"/>
                </a:solidFill>
              </a:rPr>
              <a:t>phase</a:t>
            </a:r>
            <a:r>
              <a:rPr lang="it-IT" dirty="0">
                <a:solidFill>
                  <a:srgbClr val="0070C0"/>
                </a:solidFill>
              </a:rPr>
              <a:t> of the </a:t>
            </a:r>
            <a:r>
              <a:rPr lang="it-IT" dirty="0" err="1">
                <a:solidFill>
                  <a:srgbClr val="0070C0"/>
                </a:solidFill>
              </a:rPr>
              <a:t>decision</a:t>
            </a:r>
            <a:r>
              <a:rPr lang="it-IT" dirty="0">
                <a:solidFill>
                  <a:srgbClr val="0070C0"/>
                </a:solidFill>
              </a:rPr>
              <a:t> and </a:t>
            </a:r>
            <a:r>
              <a:rPr lang="it-IT" dirty="0" err="1">
                <a:solidFill>
                  <a:srgbClr val="0070C0"/>
                </a:solidFill>
              </a:rPr>
              <a:t>limits</a:t>
            </a:r>
            <a:r>
              <a:rPr lang="it-IT" dirty="0">
                <a:solidFill>
                  <a:srgbClr val="0070C0"/>
                </a:solidFill>
              </a:rPr>
              <a:t> the </a:t>
            </a:r>
            <a:r>
              <a:rPr lang="it-IT" dirty="0" err="1">
                <a:solidFill>
                  <a:srgbClr val="0070C0"/>
                </a:solidFill>
              </a:rPr>
              <a:t>role</a:t>
            </a:r>
            <a:r>
              <a:rPr lang="it-IT" dirty="0">
                <a:solidFill>
                  <a:srgbClr val="0070C0"/>
                </a:solidFill>
              </a:rPr>
              <a:t> of </a:t>
            </a:r>
            <a:r>
              <a:rPr lang="it-IT" dirty="0" err="1">
                <a:solidFill>
                  <a:srgbClr val="0070C0"/>
                </a:solidFill>
              </a:rPr>
              <a:t>symbolic</a:t>
            </a:r>
            <a:r>
              <a:rPr lang="it-IT" dirty="0">
                <a:solidFill>
                  <a:srgbClr val="0070C0"/>
                </a:solidFill>
              </a:rPr>
              <a:t> </a:t>
            </a:r>
            <a:r>
              <a:rPr lang="it-IT" dirty="0" err="1">
                <a:solidFill>
                  <a:srgbClr val="0070C0"/>
                </a:solidFill>
              </a:rPr>
              <a:t>representation</a:t>
            </a:r>
            <a:r>
              <a:rPr lang="it-IT" dirty="0"/>
              <a:t>. </a:t>
            </a:r>
          </a:p>
          <a:p>
            <a:endParaRPr lang="it-IT" dirty="0"/>
          </a:p>
          <a:p>
            <a:r>
              <a:rPr lang="it-IT" dirty="0"/>
              <a:t>The </a:t>
            </a:r>
            <a:r>
              <a:rPr lang="it-IT" dirty="0" err="1"/>
              <a:t>search</a:t>
            </a:r>
            <a:r>
              <a:rPr lang="it-IT" dirty="0"/>
              <a:t> of the </a:t>
            </a:r>
            <a:r>
              <a:rPr lang="it-IT" dirty="0" err="1"/>
              <a:t>solution</a:t>
            </a:r>
            <a:r>
              <a:rPr lang="it-IT" dirty="0"/>
              <a:t> </a:t>
            </a:r>
            <a:r>
              <a:rPr lang="it-IT" dirty="0" err="1"/>
              <a:t>corresponds</a:t>
            </a:r>
            <a:r>
              <a:rPr lang="it-IT" dirty="0"/>
              <a:t> to </a:t>
            </a:r>
            <a:r>
              <a:rPr lang="it-IT" dirty="0" err="1"/>
              <a:t>acting</a:t>
            </a:r>
            <a:r>
              <a:rPr lang="it-IT" dirty="0"/>
              <a:t>, in a </a:t>
            </a:r>
            <a:r>
              <a:rPr lang="it-IT" dirty="0">
                <a:solidFill>
                  <a:srgbClr val="0070C0"/>
                </a:solidFill>
              </a:rPr>
              <a:t>recursive feedback </a:t>
            </a:r>
            <a:r>
              <a:rPr lang="it-IT" dirty="0" err="1">
                <a:solidFill>
                  <a:srgbClr val="0070C0"/>
                </a:solidFill>
              </a:rPr>
              <a:t>process</a:t>
            </a:r>
            <a:r>
              <a:rPr lang="it-IT" dirty="0">
                <a:solidFill>
                  <a:srgbClr val="0070C0"/>
                </a:solidFill>
              </a:rPr>
              <a:t> up to the </a:t>
            </a:r>
            <a:r>
              <a:rPr lang="it-IT" dirty="0" err="1">
                <a:solidFill>
                  <a:srgbClr val="0070C0"/>
                </a:solidFill>
              </a:rPr>
              <a:t>final</a:t>
            </a:r>
            <a:r>
              <a:rPr lang="it-IT" dirty="0">
                <a:solidFill>
                  <a:srgbClr val="0070C0"/>
                </a:solidFill>
              </a:rPr>
              <a:t> </a:t>
            </a:r>
            <a:r>
              <a:rPr lang="it-IT" dirty="0" err="1">
                <a:solidFill>
                  <a:srgbClr val="0070C0"/>
                </a:solidFill>
              </a:rPr>
              <a:t>action</a:t>
            </a:r>
            <a:r>
              <a:rPr lang="it-IT" dirty="0">
                <a:solidFill>
                  <a:srgbClr val="0070C0"/>
                </a:solidFill>
              </a:rPr>
              <a:t> </a:t>
            </a:r>
          </a:p>
          <a:p>
            <a:endParaRPr lang="it-IT" dirty="0">
              <a:solidFill>
                <a:srgbClr val="0070C0"/>
              </a:solidFill>
            </a:endParaRPr>
          </a:p>
          <a:p>
            <a:r>
              <a:rPr lang="en-US" dirty="0"/>
              <a:t>It is  possible to construct the meaning of one's attempts at a solution and in the end to select the final solution only through the </a:t>
            </a:r>
            <a:r>
              <a:rPr lang="en-US" dirty="0">
                <a:solidFill>
                  <a:srgbClr val="0070C0"/>
                </a:solidFill>
              </a:rPr>
              <a:t>enacting interaction of the problem solver with environmental affordances</a:t>
            </a:r>
            <a:r>
              <a:rPr lang="en-US" dirty="0"/>
              <a:t>.</a:t>
            </a:r>
          </a:p>
          <a:p>
            <a:endParaRPr lang="en-US" dirty="0"/>
          </a:p>
          <a:p>
            <a:r>
              <a:rPr lang="it-IT" b="1" dirty="0" err="1">
                <a:solidFill>
                  <a:srgbClr val="00B050"/>
                </a:solidFill>
              </a:rPr>
              <a:t>Enactive</a:t>
            </a:r>
            <a:r>
              <a:rPr lang="it-IT" b="1" dirty="0">
                <a:solidFill>
                  <a:srgbClr val="00B050"/>
                </a:solidFill>
              </a:rPr>
              <a:t> </a:t>
            </a:r>
            <a:r>
              <a:rPr lang="it-IT" b="1" dirty="0" err="1">
                <a:solidFill>
                  <a:srgbClr val="00B050"/>
                </a:solidFill>
              </a:rPr>
              <a:t>problem</a:t>
            </a:r>
            <a:r>
              <a:rPr lang="it-IT" b="1" dirty="0">
                <a:solidFill>
                  <a:srgbClr val="00B050"/>
                </a:solidFill>
              </a:rPr>
              <a:t> </a:t>
            </a:r>
            <a:r>
              <a:rPr lang="it-IT" b="1" dirty="0" err="1">
                <a:solidFill>
                  <a:srgbClr val="00B050"/>
                </a:solidFill>
              </a:rPr>
              <a:t>solving</a:t>
            </a:r>
            <a:r>
              <a:rPr lang="it-IT" b="1" dirty="0">
                <a:solidFill>
                  <a:srgbClr val="00B050"/>
                </a:solidFill>
              </a:rPr>
              <a:t> </a:t>
            </a:r>
            <a:r>
              <a:rPr lang="it-IT" dirty="0" err="1"/>
              <a:t>is</a:t>
            </a:r>
            <a:r>
              <a:rPr lang="it-IT" dirty="0"/>
              <a:t> </a:t>
            </a:r>
            <a:r>
              <a:rPr lang="it-IT" dirty="0" err="1"/>
              <a:t>allowed</a:t>
            </a:r>
            <a:r>
              <a:rPr lang="it-IT" dirty="0"/>
              <a:t>  by </a:t>
            </a:r>
            <a:r>
              <a:rPr lang="it-IT" b="1" i="1" dirty="0">
                <a:solidFill>
                  <a:schemeClr val="accent6">
                    <a:lumMod val="75000"/>
                  </a:schemeClr>
                </a:solidFill>
              </a:rPr>
              <a:t>wide</a:t>
            </a:r>
            <a:r>
              <a:rPr lang="it-IT" b="1" dirty="0">
                <a:solidFill>
                  <a:schemeClr val="accent6">
                    <a:lumMod val="75000"/>
                  </a:schemeClr>
                </a:solidFill>
              </a:rPr>
              <a:t>  </a:t>
            </a:r>
            <a:r>
              <a:rPr lang="it-IT" b="1" i="1" dirty="0" err="1">
                <a:solidFill>
                  <a:schemeClr val="accent6">
                    <a:lumMod val="75000"/>
                  </a:schemeClr>
                </a:solidFill>
              </a:rPr>
              <a:t>embodied</a:t>
            </a:r>
            <a:r>
              <a:rPr lang="it-IT" b="1" i="1" dirty="0">
                <a:solidFill>
                  <a:schemeClr val="accent6">
                    <a:lumMod val="75000"/>
                  </a:schemeClr>
                </a:solidFill>
              </a:rPr>
              <a:t> </a:t>
            </a:r>
            <a:r>
              <a:rPr lang="it-IT" b="1" i="1" dirty="0" err="1">
                <a:solidFill>
                  <a:schemeClr val="accent6">
                    <a:lumMod val="75000"/>
                  </a:schemeClr>
                </a:solidFill>
              </a:rPr>
              <a:t>cognition</a:t>
            </a:r>
            <a:r>
              <a:rPr lang="it-IT" dirty="0"/>
              <a:t>.</a:t>
            </a:r>
            <a:r>
              <a:rPr lang="it-IT" dirty="0">
                <a:solidFill>
                  <a:srgbClr val="0070C0"/>
                </a:solidFill>
              </a:rPr>
              <a:t> </a:t>
            </a:r>
          </a:p>
          <a:p>
            <a:endParaRPr lang="it-IT" dirty="0"/>
          </a:p>
          <a:p>
            <a:endParaRPr lang="it-IT" dirty="0"/>
          </a:p>
          <a:p>
            <a:endParaRPr lang="it-IT" dirty="0"/>
          </a:p>
          <a:p>
            <a:endParaRPr lang="it-IT" dirty="0"/>
          </a:p>
          <a:p>
            <a:endParaRPr lang="it-IT" dirty="0"/>
          </a:p>
        </p:txBody>
      </p:sp>
    </p:spTree>
    <p:extLst>
      <p:ext uri="{BB962C8B-B14F-4D97-AF65-F5344CB8AC3E}">
        <p14:creationId xmlns:p14="http://schemas.microsoft.com/office/powerpoint/2010/main" val="14689924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6657975" cy="1325563"/>
          </a:xfrm>
        </p:spPr>
        <p:txBody>
          <a:bodyPr>
            <a:normAutofit fontScale="90000"/>
          </a:bodyPr>
          <a:lstStyle/>
          <a:p>
            <a:r>
              <a:rPr lang="it-IT" b="1" dirty="0">
                <a:solidFill>
                  <a:srgbClr val="00B050"/>
                </a:solidFill>
              </a:rPr>
              <a:t>Social </a:t>
            </a:r>
            <a:r>
              <a:rPr lang="it-IT" b="1" dirty="0" err="1">
                <a:solidFill>
                  <a:srgbClr val="00B050"/>
                </a:solidFill>
              </a:rPr>
              <a:t>problem</a:t>
            </a:r>
            <a:r>
              <a:rPr lang="it-IT" b="1" dirty="0">
                <a:solidFill>
                  <a:srgbClr val="00B050"/>
                </a:solidFill>
              </a:rPr>
              <a:t> </a:t>
            </a:r>
            <a:r>
              <a:rPr lang="it-IT" b="1" dirty="0" err="1">
                <a:solidFill>
                  <a:srgbClr val="00B050"/>
                </a:solidFill>
              </a:rPr>
              <a:t>space</a:t>
            </a:r>
            <a:r>
              <a:rPr lang="it-IT" b="1" dirty="0">
                <a:solidFill>
                  <a:srgbClr val="00B050"/>
                </a:solidFill>
              </a:rPr>
              <a:t> </a:t>
            </a:r>
            <a:r>
              <a:rPr lang="it-IT" b="1" dirty="0" err="1">
                <a:solidFill>
                  <a:srgbClr val="00B050"/>
                </a:solidFill>
              </a:rPr>
              <a:t>is</a:t>
            </a:r>
            <a:r>
              <a:rPr lang="it-IT" b="1" dirty="0">
                <a:solidFill>
                  <a:srgbClr val="00B050"/>
                </a:solidFill>
              </a:rPr>
              <a:t> </a:t>
            </a:r>
            <a:r>
              <a:rPr lang="it-IT" b="1" dirty="0" err="1">
                <a:solidFill>
                  <a:srgbClr val="00B050"/>
                </a:solidFill>
              </a:rPr>
              <a:t>about</a:t>
            </a:r>
            <a:r>
              <a:rPr lang="it-IT" b="1" dirty="0">
                <a:solidFill>
                  <a:srgbClr val="00B050"/>
                </a:solidFill>
              </a:rPr>
              <a:t> </a:t>
            </a:r>
            <a:br>
              <a:rPr lang="it-IT" b="1" dirty="0">
                <a:solidFill>
                  <a:srgbClr val="00B050"/>
                </a:solidFill>
              </a:rPr>
            </a:br>
            <a:r>
              <a:rPr lang="it-IT" b="1" dirty="0">
                <a:solidFill>
                  <a:srgbClr val="00B050"/>
                </a:solidFill>
              </a:rPr>
              <a:t>social </a:t>
            </a:r>
            <a:r>
              <a:rPr lang="it-IT" b="1" dirty="0" err="1">
                <a:solidFill>
                  <a:srgbClr val="00B050"/>
                </a:solidFill>
              </a:rPr>
              <a:t>affordances</a:t>
            </a:r>
            <a:endParaRPr lang="it-IT" b="1" dirty="0">
              <a:solidFill>
                <a:srgbClr val="00B050"/>
              </a:solidFill>
            </a:endParaRPr>
          </a:p>
        </p:txBody>
      </p:sp>
      <p:sp>
        <p:nvSpPr>
          <p:cNvPr id="3" name="Segnaposto contenuto 2"/>
          <p:cNvSpPr>
            <a:spLocks noGrp="1"/>
          </p:cNvSpPr>
          <p:nvPr>
            <p:ph idx="1"/>
          </p:nvPr>
        </p:nvSpPr>
        <p:spPr>
          <a:xfrm>
            <a:off x="838200" y="1606550"/>
            <a:ext cx="10515600" cy="5251450"/>
          </a:xfrm>
        </p:spPr>
        <p:txBody>
          <a:bodyPr>
            <a:normAutofit lnSpcReduction="10000"/>
          </a:bodyPr>
          <a:lstStyle/>
          <a:p>
            <a:r>
              <a:rPr lang="it-IT" dirty="0"/>
              <a:t>Simon (1970): «</a:t>
            </a:r>
            <a:r>
              <a:rPr lang="it-IT" i="1" dirty="0" err="1">
                <a:solidFill>
                  <a:srgbClr val="FF0000"/>
                </a:solidFill>
              </a:rPr>
              <a:t>problem</a:t>
            </a:r>
            <a:r>
              <a:rPr lang="it-IT" i="1" dirty="0">
                <a:solidFill>
                  <a:srgbClr val="FF0000"/>
                </a:solidFill>
              </a:rPr>
              <a:t> </a:t>
            </a:r>
            <a:r>
              <a:rPr lang="it-IT" i="1" dirty="0" err="1">
                <a:solidFill>
                  <a:srgbClr val="FF0000"/>
                </a:solidFill>
              </a:rPr>
              <a:t>space</a:t>
            </a:r>
            <a:r>
              <a:rPr lang="it-IT" i="1" dirty="0">
                <a:solidFill>
                  <a:srgbClr val="FF0000"/>
                </a:solidFill>
              </a:rPr>
              <a:t> </a:t>
            </a:r>
            <a:r>
              <a:rPr lang="it-IT" i="1" dirty="0" err="1">
                <a:solidFill>
                  <a:srgbClr val="FF0000"/>
                </a:solidFill>
              </a:rPr>
              <a:t>is</a:t>
            </a:r>
            <a:r>
              <a:rPr lang="it-IT" i="1" dirty="0">
                <a:solidFill>
                  <a:srgbClr val="FF0000"/>
                </a:solidFill>
              </a:rPr>
              <a:t> </a:t>
            </a:r>
            <a:r>
              <a:rPr lang="it-IT" i="1" dirty="0" err="1">
                <a:solidFill>
                  <a:srgbClr val="FF0000"/>
                </a:solidFill>
              </a:rPr>
              <a:t>about</a:t>
            </a:r>
            <a:r>
              <a:rPr lang="it-IT" i="1" dirty="0">
                <a:solidFill>
                  <a:srgbClr val="FF0000"/>
                </a:solidFill>
              </a:rPr>
              <a:t> the </a:t>
            </a:r>
          </a:p>
          <a:p>
            <a:pPr marL="0" indent="0">
              <a:buNone/>
            </a:pPr>
            <a:r>
              <a:rPr lang="it-IT" i="1" dirty="0" err="1">
                <a:solidFill>
                  <a:srgbClr val="FF0000"/>
                </a:solidFill>
              </a:rPr>
              <a:t>possible</a:t>
            </a:r>
            <a:r>
              <a:rPr lang="it-IT" i="1" dirty="0">
                <a:solidFill>
                  <a:srgbClr val="FF0000"/>
                </a:solidFill>
              </a:rPr>
              <a:t> </a:t>
            </a:r>
            <a:r>
              <a:rPr lang="it-IT" i="1" dirty="0" err="1">
                <a:solidFill>
                  <a:srgbClr val="FF0000"/>
                </a:solidFill>
              </a:rPr>
              <a:t>situations</a:t>
            </a:r>
            <a:r>
              <a:rPr lang="it-IT" i="1" dirty="0">
                <a:solidFill>
                  <a:srgbClr val="FF0000"/>
                </a:solidFill>
              </a:rPr>
              <a:t> to be </a:t>
            </a:r>
            <a:r>
              <a:rPr lang="it-IT" i="1" dirty="0" err="1">
                <a:solidFill>
                  <a:srgbClr val="FF0000"/>
                </a:solidFill>
              </a:rPr>
              <a:t>searched</a:t>
            </a:r>
            <a:r>
              <a:rPr lang="it-IT" i="1" dirty="0">
                <a:solidFill>
                  <a:srgbClr val="FF0000"/>
                </a:solidFill>
              </a:rPr>
              <a:t> in </a:t>
            </a:r>
            <a:r>
              <a:rPr lang="it-IT" i="1" dirty="0" err="1">
                <a:solidFill>
                  <a:srgbClr val="FF0000"/>
                </a:solidFill>
              </a:rPr>
              <a:t>order</a:t>
            </a:r>
            <a:r>
              <a:rPr lang="it-IT" i="1" dirty="0">
                <a:solidFill>
                  <a:srgbClr val="FF0000"/>
                </a:solidFill>
              </a:rPr>
              <a:t> to </a:t>
            </a:r>
          </a:p>
          <a:p>
            <a:pPr marL="0" indent="0">
              <a:buNone/>
            </a:pPr>
            <a:r>
              <a:rPr lang="it-IT" i="1" dirty="0" err="1">
                <a:solidFill>
                  <a:srgbClr val="FF0000"/>
                </a:solidFill>
              </a:rPr>
              <a:t>find</a:t>
            </a:r>
            <a:r>
              <a:rPr lang="it-IT" i="1" dirty="0">
                <a:solidFill>
                  <a:srgbClr val="FF0000"/>
                </a:solidFill>
              </a:rPr>
              <a:t> </a:t>
            </a:r>
            <a:r>
              <a:rPr lang="it-IT" i="1" dirty="0" err="1">
                <a:solidFill>
                  <a:srgbClr val="FF0000"/>
                </a:solidFill>
              </a:rPr>
              <a:t>that</a:t>
            </a:r>
            <a:r>
              <a:rPr lang="it-IT" i="1" dirty="0">
                <a:solidFill>
                  <a:srgbClr val="FF0000"/>
                </a:solidFill>
              </a:rPr>
              <a:t> situation </a:t>
            </a:r>
            <a:r>
              <a:rPr lang="it-IT" i="1" dirty="0" err="1">
                <a:solidFill>
                  <a:srgbClr val="FF0000"/>
                </a:solidFill>
              </a:rPr>
              <a:t>which</a:t>
            </a:r>
            <a:r>
              <a:rPr lang="it-IT" i="1" dirty="0">
                <a:solidFill>
                  <a:srgbClr val="FF0000"/>
                </a:solidFill>
              </a:rPr>
              <a:t> </a:t>
            </a:r>
            <a:r>
              <a:rPr lang="it-IT" i="1" dirty="0" err="1">
                <a:solidFill>
                  <a:srgbClr val="FF0000"/>
                </a:solidFill>
              </a:rPr>
              <a:t>corresponds</a:t>
            </a:r>
            <a:r>
              <a:rPr lang="it-IT" i="1" dirty="0">
                <a:solidFill>
                  <a:srgbClr val="FF0000"/>
                </a:solidFill>
              </a:rPr>
              <a:t> to the </a:t>
            </a:r>
            <a:r>
              <a:rPr lang="it-IT" i="1" dirty="0" err="1">
                <a:solidFill>
                  <a:srgbClr val="FF0000"/>
                </a:solidFill>
              </a:rPr>
              <a:t>solution</a:t>
            </a:r>
            <a:r>
              <a:rPr lang="it-IT" dirty="0"/>
              <a:t>»</a:t>
            </a:r>
          </a:p>
          <a:p>
            <a:r>
              <a:rPr lang="it-IT" dirty="0" err="1">
                <a:solidFill>
                  <a:srgbClr val="FF0000"/>
                </a:solidFill>
              </a:rPr>
              <a:t>Dynamic</a:t>
            </a:r>
            <a:r>
              <a:rPr lang="it-IT" dirty="0">
                <a:solidFill>
                  <a:srgbClr val="FF0000"/>
                </a:solidFill>
              </a:rPr>
              <a:t> </a:t>
            </a:r>
            <a:r>
              <a:rPr lang="it-IT" dirty="0" err="1">
                <a:solidFill>
                  <a:srgbClr val="FF0000"/>
                </a:solidFill>
              </a:rPr>
              <a:t>interaction</a:t>
            </a:r>
            <a:r>
              <a:rPr lang="it-IT" dirty="0">
                <a:solidFill>
                  <a:srgbClr val="FF0000"/>
                </a:solidFill>
              </a:rPr>
              <a:t> </a:t>
            </a:r>
            <a:r>
              <a:rPr lang="it-IT" dirty="0"/>
              <a:t>with the </a:t>
            </a:r>
            <a:r>
              <a:rPr lang="it-IT" dirty="0" err="1"/>
              <a:t>problem</a:t>
            </a:r>
            <a:r>
              <a:rPr lang="it-IT" dirty="0"/>
              <a:t> </a:t>
            </a:r>
            <a:r>
              <a:rPr lang="it-IT" dirty="0" err="1"/>
              <a:t>space</a:t>
            </a:r>
            <a:r>
              <a:rPr lang="it-IT" dirty="0"/>
              <a:t> to </a:t>
            </a:r>
            <a:r>
              <a:rPr lang="it-IT" dirty="0" err="1"/>
              <a:t>overcome</a:t>
            </a:r>
            <a:r>
              <a:rPr lang="it-IT" dirty="0"/>
              <a:t> the </a:t>
            </a:r>
            <a:r>
              <a:rPr lang="it-IT" dirty="0" err="1"/>
              <a:t>functional</a:t>
            </a:r>
            <a:r>
              <a:rPr lang="it-IT" dirty="0"/>
              <a:t> </a:t>
            </a:r>
            <a:r>
              <a:rPr lang="it-IT" dirty="0" err="1"/>
              <a:t>fixedness</a:t>
            </a:r>
            <a:r>
              <a:rPr lang="it-IT" dirty="0"/>
              <a:t>, </a:t>
            </a:r>
            <a:r>
              <a:rPr lang="it-IT" dirty="0" err="1"/>
              <a:t>as</a:t>
            </a:r>
            <a:r>
              <a:rPr lang="it-IT" dirty="0"/>
              <a:t> in the «</a:t>
            </a:r>
            <a:r>
              <a:rPr lang="it-IT" dirty="0" err="1">
                <a:solidFill>
                  <a:srgbClr val="FF0000"/>
                </a:solidFill>
              </a:rPr>
              <a:t>candle</a:t>
            </a:r>
            <a:r>
              <a:rPr lang="it-IT" dirty="0">
                <a:solidFill>
                  <a:srgbClr val="FF0000"/>
                </a:solidFill>
              </a:rPr>
              <a:t> </a:t>
            </a:r>
            <a:r>
              <a:rPr lang="it-IT" dirty="0" err="1">
                <a:solidFill>
                  <a:srgbClr val="FF0000"/>
                </a:solidFill>
              </a:rPr>
              <a:t>problem</a:t>
            </a:r>
            <a:r>
              <a:rPr lang="it-IT" dirty="0"/>
              <a:t>» (</a:t>
            </a:r>
            <a:r>
              <a:rPr lang="it-IT" dirty="0" err="1"/>
              <a:t>Duncker</a:t>
            </a:r>
            <a:r>
              <a:rPr lang="it-IT" dirty="0"/>
              <a:t>, 1945; Macchi and </a:t>
            </a:r>
            <a:r>
              <a:rPr lang="it-IT" dirty="0" err="1"/>
              <a:t>Bagassi</a:t>
            </a:r>
            <a:r>
              <a:rPr lang="it-IT" dirty="0"/>
              <a:t>, 2021)</a:t>
            </a:r>
          </a:p>
          <a:p>
            <a:endParaRPr lang="it-IT" dirty="0"/>
          </a:p>
          <a:p>
            <a:r>
              <a:rPr lang="it-IT" dirty="0" err="1">
                <a:solidFill>
                  <a:srgbClr val="FF0000"/>
                </a:solidFill>
              </a:rPr>
              <a:t>Similarity</a:t>
            </a:r>
            <a:r>
              <a:rPr lang="it-IT" dirty="0">
                <a:solidFill>
                  <a:srgbClr val="FF0000"/>
                </a:solidFill>
              </a:rPr>
              <a:t> </a:t>
            </a:r>
            <a:r>
              <a:rPr lang="it-IT" dirty="0"/>
              <a:t>of social </a:t>
            </a:r>
            <a:r>
              <a:rPr lang="it-IT" dirty="0" err="1"/>
              <a:t>problem</a:t>
            </a:r>
            <a:r>
              <a:rPr lang="it-IT" dirty="0"/>
              <a:t> </a:t>
            </a:r>
            <a:r>
              <a:rPr lang="it-IT" dirty="0" err="1"/>
              <a:t>space</a:t>
            </a:r>
            <a:r>
              <a:rPr lang="it-IT" dirty="0"/>
              <a:t> </a:t>
            </a:r>
            <a:r>
              <a:rPr lang="it-IT" dirty="0" err="1"/>
              <a:t>scouting</a:t>
            </a:r>
            <a:r>
              <a:rPr lang="it-IT" dirty="0"/>
              <a:t> to the </a:t>
            </a:r>
            <a:r>
              <a:rPr lang="it-IT" dirty="0" err="1">
                <a:solidFill>
                  <a:srgbClr val="FF0000"/>
                </a:solidFill>
              </a:rPr>
              <a:t>enactive</a:t>
            </a:r>
            <a:r>
              <a:rPr lang="it-IT" dirty="0">
                <a:solidFill>
                  <a:srgbClr val="FF0000"/>
                </a:solidFill>
              </a:rPr>
              <a:t> </a:t>
            </a:r>
            <a:r>
              <a:rPr lang="it-IT" dirty="0" err="1">
                <a:solidFill>
                  <a:srgbClr val="FF0000"/>
                </a:solidFill>
              </a:rPr>
              <a:t>interaction</a:t>
            </a:r>
            <a:r>
              <a:rPr lang="it-IT" dirty="0">
                <a:solidFill>
                  <a:srgbClr val="FF0000"/>
                </a:solidFill>
              </a:rPr>
              <a:t> and </a:t>
            </a:r>
            <a:r>
              <a:rPr lang="it-IT" dirty="0" err="1">
                <a:solidFill>
                  <a:srgbClr val="FF0000"/>
                </a:solidFill>
              </a:rPr>
              <a:t>coupling</a:t>
            </a:r>
            <a:r>
              <a:rPr lang="it-IT" dirty="0">
                <a:solidFill>
                  <a:srgbClr val="FF0000"/>
                </a:solidFill>
              </a:rPr>
              <a:t> with the social </a:t>
            </a:r>
            <a:r>
              <a:rPr lang="it-IT" dirty="0" err="1">
                <a:solidFill>
                  <a:srgbClr val="FF0000"/>
                </a:solidFill>
              </a:rPr>
              <a:t>environmental</a:t>
            </a:r>
            <a:r>
              <a:rPr lang="it-IT" dirty="0">
                <a:solidFill>
                  <a:srgbClr val="FF0000"/>
                </a:solidFill>
              </a:rPr>
              <a:t> </a:t>
            </a:r>
            <a:r>
              <a:rPr lang="it-IT" dirty="0" err="1">
                <a:solidFill>
                  <a:srgbClr val="FF0000"/>
                </a:solidFill>
              </a:rPr>
              <a:t>affordances</a:t>
            </a:r>
            <a:r>
              <a:rPr lang="it-IT" dirty="0"/>
              <a:t>.</a:t>
            </a:r>
          </a:p>
          <a:p>
            <a:endParaRPr lang="it-IT" dirty="0"/>
          </a:p>
          <a:p>
            <a:r>
              <a:rPr lang="it-IT" dirty="0">
                <a:solidFill>
                  <a:srgbClr val="00B050"/>
                </a:solidFill>
              </a:rPr>
              <a:t>Social </a:t>
            </a:r>
            <a:r>
              <a:rPr lang="it-IT" dirty="0" err="1">
                <a:solidFill>
                  <a:srgbClr val="00B050"/>
                </a:solidFill>
              </a:rPr>
              <a:t>problem</a:t>
            </a:r>
            <a:r>
              <a:rPr lang="it-IT" dirty="0">
                <a:solidFill>
                  <a:srgbClr val="00B050"/>
                </a:solidFill>
              </a:rPr>
              <a:t> </a:t>
            </a:r>
            <a:r>
              <a:rPr lang="it-IT" dirty="0" err="1">
                <a:solidFill>
                  <a:srgbClr val="00B050"/>
                </a:solidFill>
              </a:rPr>
              <a:t>space</a:t>
            </a:r>
            <a:r>
              <a:rPr lang="it-IT" dirty="0">
                <a:solidFill>
                  <a:srgbClr val="00B050"/>
                </a:solidFill>
              </a:rPr>
              <a:t> </a:t>
            </a:r>
            <a:r>
              <a:rPr lang="it-IT" dirty="0" err="1">
                <a:solidFill>
                  <a:srgbClr val="00B050"/>
                </a:solidFill>
              </a:rPr>
              <a:t>is</a:t>
            </a:r>
            <a:r>
              <a:rPr lang="it-IT" dirty="0">
                <a:solidFill>
                  <a:srgbClr val="00B050"/>
                </a:solidFill>
              </a:rPr>
              <a:t> </a:t>
            </a:r>
            <a:r>
              <a:rPr lang="it-IT" dirty="0" err="1">
                <a:solidFill>
                  <a:srgbClr val="00B050"/>
                </a:solidFill>
              </a:rPr>
              <a:t>about</a:t>
            </a:r>
            <a:r>
              <a:rPr lang="it-IT" dirty="0">
                <a:solidFill>
                  <a:srgbClr val="00B050"/>
                </a:solidFill>
              </a:rPr>
              <a:t> the </a:t>
            </a:r>
            <a:r>
              <a:rPr lang="it-IT" dirty="0" err="1">
                <a:solidFill>
                  <a:srgbClr val="00B050"/>
                </a:solidFill>
              </a:rPr>
              <a:t>possible</a:t>
            </a:r>
            <a:r>
              <a:rPr lang="it-IT" dirty="0">
                <a:solidFill>
                  <a:srgbClr val="00B050"/>
                </a:solidFill>
              </a:rPr>
              <a:t> </a:t>
            </a:r>
            <a:r>
              <a:rPr lang="it-IT" dirty="0" err="1">
                <a:solidFill>
                  <a:srgbClr val="00B050"/>
                </a:solidFill>
              </a:rPr>
              <a:t>solutions</a:t>
            </a:r>
            <a:r>
              <a:rPr lang="it-IT" dirty="0">
                <a:solidFill>
                  <a:srgbClr val="00B050"/>
                </a:solidFill>
              </a:rPr>
              <a:t> </a:t>
            </a:r>
            <a:r>
              <a:rPr lang="it-IT" dirty="0" err="1">
                <a:solidFill>
                  <a:srgbClr val="00B050"/>
                </a:solidFill>
              </a:rPr>
              <a:t>that</a:t>
            </a:r>
            <a:r>
              <a:rPr lang="it-IT" dirty="0">
                <a:solidFill>
                  <a:srgbClr val="00B050"/>
                </a:solidFill>
              </a:rPr>
              <a:t> are </a:t>
            </a:r>
            <a:r>
              <a:rPr lang="it-IT" dirty="0" err="1">
                <a:solidFill>
                  <a:srgbClr val="00B050"/>
                </a:solidFill>
              </a:rPr>
              <a:t>enacted</a:t>
            </a:r>
            <a:r>
              <a:rPr lang="it-IT" dirty="0">
                <a:solidFill>
                  <a:srgbClr val="00B050"/>
                </a:solidFill>
              </a:rPr>
              <a:t> by the social </a:t>
            </a:r>
            <a:r>
              <a:rPr lang="it-IT" dirty="0" err="1">
                <a:solidFill>
                  <a:srgbClr val="00B050"/>
                </a:solidFill>
              </a:rPr>
              <a:t>affordances</a:t>
            </a:r>
            <a:r>
              <a:rPr lang="it-IT" dirty="0">
                <a:solidFill>
                  <a:srgbClr val="00B050"/>
                </a:solidFill>
              </a:rPr>
              <a:t> («</a:t>
            </a:r>
            <a:r>
              <a:rPr lang="it-IT" dirty="0" err="1">
                <a:solidFill>
                  <a:srgbClr val="00B050"/>
                </a:solidFill>
              </a:rPr>
              <a:t>supportance</a:t>
            </a:r>
            <a:r>
              <a:rPr lang="it-IT" dirty="0">
                <a:solidFill>
                  <a:srgbClr val="00B050"/>
                </a:solidFill>
              </a:rPr>
              <a:t>»)</a:t>
            </a:r>
            <a:r>
              <a:rPr lang="it-IT" dirty="0"/>
              <a:t>: </a:t>
            </a:r>
            <a:r>
              <a:rPr lang="it-IT" b="1" dirty="0" err="1">
                <a:solidFill>
                  <a:srgbClr val="FF0000"/>
                </a:solidFill>
              </a:rPr>
              <a:t>Enactive</a:t>
            </a:r>
            <a:r>
              <a:rPr lang="it-IT" dirty="0"/>
              <a:t> </a:t>
            </a:r>
            <a:r>
              <a:rPr lang="it-IT" b="1" dirty="0">
                <a:solidFill>
                  <a:srgbClr val="FF0000"/>
                </a:solidFill>
              </a:rPr>
              <a:t>Problem-</a:t>
            </a:r>
            <a:r>
              <a:rPr lang="it-IT" b="1" dirty="0" err="1">
                <a:solidFill>
                  <a:srgbClr val="FF0000"/>
                </a:solidFill>
              </a:rPr>
              <a:t>Solving</a:t>
            </a:r>
            <a:endParaRPr lang="it-IT" b="1" dirty="0">
              <a:solidFill>
                <a:srgbClr val="FF0000"/>
              </a:solidFill>
            </a:endParaRPr>
          </a:p>
          <a:p>
            <a:endParaRPr lang="it-IT" dirty="0"/>
          </a:p>
          <a:p>
            <a:endParaRPr lang="it-IT" dirty="0"/>
          </a:p>
        </p:txBody>
      </p:sp>
      <p:pic>
        <p:nvPicPr>
          <p:cNvPr id="4" name="Immagin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6175" y="0"/>
            <a:ext cx="4891677" cy="2368731"/>
          </a:xfrm>
          <a:prstGeom prst="rect">
            <a:avLst/>
          </a:prstGeom>
          <a:noFill/>
        </p:spPr>
      </p:pic>
    </p:spTree>
    <p:extLst>
      <p:ext uri="{BB962C8B-B14F-4D97-AF65-F5344CB8AC3E}">
        <p14:creationId xmlns:p14="http://schemas.microsoft.com/office/powerpoint/2010/main" val="24178877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3195142448"/>
              </p:ext>
            </p:extLst>
          </p:nvPr>
        </p:nvGraphicFramePr>
        <p:xfrm>
          <a:off x="838200" y="365125"/>
          <a:ext cx="10515600" cy="5811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94789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solidFill>
                  <a:srgbClr val="FF0000"/>
                </a:solidFill>
              </a:rPr>
              <a:t>Social </a:t>
            </a:r>
            <a:r>
              <a:rPr lang="it-IT" b="1" dirty="0" err="1">
                <a:solidFill>
                  <a:srgbClr val="FF0000"/>
                </a:solidFill>
              </a:rPr>
              <a:t>Affordances</a:t>
            </a:r>
            <a:endParaRPr lang="it-IT" b="1" dirty="0">
              <a:solidFill>
                <a:srgbClr val="FF0000"/>
              </a:solidFill>
            </a:endParaRPr>
          </a:p>
        </p:txBody>
      </p:sp>
      <p:pic>
        <p:nvPicPr>
          <p:cNvPr id="7" name="Segnaposto contenuto 6" descr="Affordances of mobile virtual reality and their role in learning and  teaching — Shailey Minocha"/>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6167" y="3995754"/>
            <a:ext cx="6084000" cy="2772000"/>
          </a:xfrm>
          <a:prstGeom prst="rect">
            <a:avLst/>
          </a:prstGeom>
          <a:noFill/>
          <a:ln>
            <a:noFill/>
          </a:ln>
        </p:spPr>
      </p:pic>
      <p:pic>
        <p:nvPicPr>
          <p:cNvPr id="8" name="Immagine 7" descr="Affordance Impacts on Human Performance | Haworth"/>
          <p:cNvPicPr/>
          <p:nvPr/>
        </p:nvPicPr>
        <p:blipFill>
          <a:blip r:embed="rId3">
            <a:extLst>
              <a:ext uri="{28A0092B-C50C-407E-A947-70E740481C1C}">
                <a14:useLocalDpi xmlns:a14="http://schemas.microsoft.com/office/drawing/2010/main" val="0"/>
              </a:ext>
            </a:extLst>
          </a:blip>
          <a:srcRect/>
          <a:stretch>
            <a:fillRect/>
          </a:stretch>
        </p:blipFill>
        <p:spPr bwMode="auto">
          <a:xfrm>
            <a:off x="951525" y="1389879"/>
            <a:ext cx="5508000" cy="2700000"/>
          </a:xfrm>
          <a:prstGeom prst="rect">
            <a:avLst/>
          </a:prstGeom>
          <a:noFill/>
          <a:ln>
            <a:noFill/>
          </a:ln>
        </p:spPr>
      </p:pic>
      <p:pic>
        <p:nvPicPr>
          <p:cNvPr id="9" name="Immagine 8" descr="Buildings | Free Full-Text | Affordances, Architecture and the Action  Possibilities of Learning Environments: A Critical Review of the Literature  and Future Direction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2467" y="196688"/>
            <a:ext cx="5256000" cy="2988000"/>
          </a:xfrm>
          <a:prstGeom prst="rect">
            <a:avLst/>
          </a:prstGeom>
          <a:noFill/>
          <a:ln>
            <a:noFill/>
          </a:ln>
        </p:spPr>
      </p:pic>
      <p:pic>
        <p:nvPicPr>
          <p:cNvPr id="10" name="Picture 6" descr="ALLENARE LE AFFORDANCES – Teaching Sport Skill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0167" y="3742841"/>
            <a:ext cx="5711825" cy="259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194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Raymond </a:t>
            </a:r>
            <a:r>
              <a:rPr lang="it-IT" dirty="0" err="1"/>
              <a:t>Boudon</a:t>
            </a:r>
            <a:r>
              <a:rPr lang="it-IT" dirty="0"/>
              <a:t> (1934-2013)</a:t>
            </a:r>
          </a:p>
        </p:txBody>
      </p:sp>
      <p:pic>
        <p:nvPicPr>
          <p:cNvPr id="1026" name="Picture 2" descr="LIBRO: Il Vero e il Giusto di Raymond Boudon | Libri Onlin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09732" y="1825625"/>
            <a:ext cx="7172535"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67998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73667" y="644526"/>
            <a:ext cx="5480836" cy="1325563"/>
          </a:xfrm>
        </p:spPr>
        <p:txBody>
          <a:bodyPr>
            <a:normAutofit fontScale="90000"/>
          </a:bodyPr>
          <a:lstStyle/>
          <a:p>
            <a:r>
              <a:rPr lang="it-IT" sz="3200" b="1" dirty="0">
                <a:solidFill>
                  <a:srgbClr val="FF0000"/>
                </a:solidFill>
              </a:rPr>
              <a:t>NEUROSCIENCE OF SOCIAL ENACTIVE PROBLEM SOLVING</a:t>
            </a:r>
            <a:br>
              <a:rPr lang="it-IT" sz="3200" b="1" dirty="0">
                <a:solidFill>
                  <a:srgbClr val="FF0000"/>
                </a:solidFill>
              </a:rPr>
            </a:br>
            <a:br>
              <a:rPr lang="it-IT" sz="3200" b="1" dirty="0">
                <a:solidFill>
                  <a:srgbClr val="FF0000"/>
                </a:solidFill>
              </a:rPr>
            </a:br>
            <a:endParaRPr lang="it-IT" sz="3200" b="1" dirty="0">
              <a:solidFill>
                <a:srgbClr val="FF0000"/>
              </a:solidFill>
            </a:endParaRPr>
          </a:p>
        </p:txBody>
      </p:sp>
      <p:sp>
        <p:nvSpPr>
          <p:cNvPr id="3" name="Segnaposto contenuto 2"/>
          <p:cNvSpPr>
            <a:spLocks noGrp="1"/>
          </p:cNvSpPr>
          <p:nvPr>
            <p:ph idx="1"/>
          </p:nvPr>
        </p:nvSpPr>
        <p:spPr>
          <a:xfrm>
            <a:off x="677334" y="1970089"/>
            <a:ext cx="11455399" cy="4351338"/>
          </a:xfrm>
        </p:spPr>
        <p:txBody>
          <a:bodyPr>
            <a:normAutofit/>
          </a:bodyPr>
          <a:lstStyle/>
          <a:p>
            <a:endParaRPr lang="en-US" dirty="0"/>
          </a:p>
          <a:p>
            <a:r>
              <a:rPr lang="en-US" dirty="0"/>
              <a:t>Neural processes are dynamically coupled to non-neural bodily processes. Indeed, </a:t>
            </a:r>
            <a:r>
              <a:rPr lang="en-US" b="1" dirty="0">
                <a:solidFill>
                  <a:srgbClr val="FF0000"/>
                </a:solidFill>
              </a:rPr>
              <a:t>the explanatory model is brain–body-environment.</a:t>
            </a:r>
          </a:p>
          <a:p>
            <a:endParaRPr lang="en-US" b="1" dirty="0">
              <a:solidFill>
                <a:srgbClr val="FF0000"/>
              </a:solidFill>
            </a:endParaRPr>
          </a:p>
          <a:p>
            <a:r>
              <a:rPr lang="en-US" dirty="0"/>
              <a:t>The discovery of ‘</a:t>
            </a:r>
            <a:r>
              <a:rPr lang="en-US" dirty="0">
                <a:solidFill>
                  <a:srgbClr val="FF0000"/>
                </a:solidFill>
              </a:rPr>
              <a:t>mirror neurons</a:t>
            </a:r>
            <a:r>
              <a:rPr lang="en-US" dirty="0"/>
              <a:t>’ in macaque monkeys (</a:t>
            </a:r>
            <a:r>
              <a:rPr lang="en-US" dirty="0" err="1"/>
              <a:t>Gallese</a:t>
            </a:r>
            <a:r>
              <a:rPr lang="en-US" dirty="0"/>
              <a:t> et  al., 1996; </a:t>
            </a:r>
            <a:r>
              <a:rPr lang="en-US" dirty="0" err="1"/>
              <a:t>Rizzolatti</a:t>
            </a:r>
            <a:r>
              <a:rPr lang="en-US" dirty="0"/>
              <a:t> et  al., 1996), and then of similar mechanisms in humans (see </a:t>
            </a:r>
            <a:r>
              <a:rPr lang="en-US" dirty="0" err="1"/>
              <a:t>Gallese</a:t>
            </a:r>
            <a:r>
              <a:rPr lang="en-US" dirty="0"/>
              <a:t> et  al., 2004), </a:t>
            </a:r>
            <a:r>
              <a:rPr lang="en-US" dirty="0">
                <a:solidFill>
                  <a:srgbClr val="FF0000"/>
                </a:solidFill>
              </a:rPr>
              <a:t>revealed the cognitive role of the motor system in social cognition, </a:t>
            </a:r>
            <a:r>
              <a:rPr lang="en-US" dirty="0"/>
              <a:t>giving way to an </a:t>
            </a:r>
            <a:r>
              <a:rPr lang="en-US" dirty="0">
                <a:solidFill>
                  <a:srgbClr val="FF0000"/>
                </a:solidFill>
              </a:rPr>
              <a:t>embodied account of </a:t>
            </a:r>
            <a:r>
              <a:rPr lang="en-US" dirty="0" err="1">
                <a:solidFill>
                  <a:srgbClr val="FF0000"/>
                </a:solidFill>
              </a:rPr>
              <a:t>intersubjectivity</a:t>
            </a:r>
            <a:r>
              <a:rPr lang="en-US" dirty="0">
                <a:solidFill>
                  <a:srgbClr val="FF0000"/>
                </a:solidFill>
              </a:rPr>
              <a:t>, </a:t>
            </a:r>
            <a:r>
              <a:rPr lang="en-US" dirty="0"/>
              <a:t>grounded on what the phenomenologist, </a:t>
            </a:r>
            <a:r>
              <a:rPr lang="en-US" dirty="0" err="1"/>
              <a:t>Merleau-Ponty</a:t>
            </a:r>
            <a:r>
              <a:rPr lang="en-US" dirty="0"/>
              <a:t> (2012), called </a:t>
            </a:r>
            <a:r>
              <a:rPr lang="en-US" b="1" dirty="0" err="1">
                <a:solidFill>
                  <a:srgbClr val="FF0000"/>
                </a:solidFill>
              </a:rPr>
              <a:t>intercorporeity</a:t>
            </a:r>
            <a:endParaRPr lang="it-IT" b="1" dirty="0">
              <a:solidFill>
                <a:srgbClr val="FF0000"/>
              </a:solidFill>
            </a:endParaRPr>
          </a:p>
        </p:txBody>
      </p:sp>
      <p:pic>
        <p:nvPicPr>
          <p:cNvPr id="5" name="Immagine 4" descr="Mirror Neurons | Psych 256: Cognitive Psychology SU16 –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4503" y="73396"/>
            <a:ext cx="5516738" cy="2196000"/>
          </a:xfrm>
          <a:prstGeom prst="rect">
            <a:avLst/>
          </a:prstGeom>
          <a:noFill/>
          <a:ln>
            <a:noFill/>
          </a:ln>
        </p:spPr>
      </p:pic>
    </p:spTree>
    <p:extLst>
      <p:ext uri="{BB962C8B-B14F-4D97-AF65-F5344CB8AC3E}">
        <p14:creationId xmlns:p14="http://schemas.microsoft.com/office/powerpoint/2010/main" val="35386059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a:xfrm>
            <a:off x="838200" y="1825624"/>
            <a:ext cx="10515600" cy="5032375"/>
          </a:xfrm>
        </p:spPr>
        <p:txBody>
          <a:bodyPr>
            <a:normAutofit lnSpcReduction="10000"/>
          </a:bodyPr>
          <a:lstStyle/>
          <a:p>
            <a:endParaRPr lang="en-US" dirty="0"/>
          </a:p>
          <a:p>
            <a:r>
              <a:rPr lang="en-US" dirty="0" err="1"/>
              <a:t>Haroush</a:t>
            </a:r>
            <a:r>
              <a:rPr lang="en-US" dirty="0"/>
              <a:t> and Williams (2015) used a joint-decision paradigm to study mutual decisions in macaques. They revealed in the </a:t>
            </a:r>
            <a:r>
              <a:rPr lang="en-US" dirty="0">
                <a:solidFill>
                  <a:srgbClr val="FF0000"/>
                </a:solidFill>
              </a:rPr>
              <a:t>premotor dorsal region of the anterior cingulate cortex (</a:t>
            </a:r>
            <a:r>
              <a:rPr lang="en-US" dirty="0" err="1">
                <a:solidFill>
                  <a:srgbClr val="FF0000"/>
                </a:solidFill>
              </a:rPr>
              <a:t>dACC</a:t>
            </a:r>
            <a:r>
              <a:rPr lang="en-US" dirty="0">
                <a:solidFill>
                  <a:srgbClr val="FF0000"/>
                </a:solidFill>
              </a:rPr>
              <a:t>) </a:t>
            </a:r>
            <a:r>
              <a:rPr lang="en-US" dirty="0"/>
              <a:t>neurons encoding the monkey’s own decision to cooperate intermingled with neurons encoding the opponent monkey’s decisions when they were yet unknown. </a:t>
            </a:r>
            <a:r>
              <a:rPr lang="en-US" b="1" dirty="0">
                <a:solidFill>
                  <a:srgbClr val="FF0000"/>
                </a:solidFill>
              </a:rPr>
              <a:t>The problem space </a:t>
            </a:r>
            <a:r>
              <a:rPr lang="en-US" dirty="0"/>
              <a:t>includes a </a:t>
            </a:r>
            <a:r>
              <a:rPr lang="en-US" b="1" dirty="0">
                <a:solidFill>
                  <a:srgbClr val="FF0000"/>
                </a:solidFill>
              </a:rPr>
              <a:t>reserved slot for the anticipated decisions and actions of the other agent. </a:t>
            </a:r>
          </a:p>
          <a:p>
            <a:r>
              <a:rPr lang="en-US" dirty="0"/>
              <a:t>Another recent study by </a:t>
            </a:r>
            <a:r>
              <a:rPr lang="en-US" dirty="0" err="1"/>
              <a:t>Grabenhorst</a:t>
            </a:r>
            <a:r>
              <a:rPr lang="en-US" dirty="0"/>
              <a:t> et  al. (2019) showed that </a:t>
            </a:r>
            <a:r>
              <a:rPr lang="en-US" dirty="0">
                <a:solidFill>
                  <a:srgbClr val="FF0000"/>
                </a:solidFill>
              </a:rPr>
              <a:t>macaques’ amygdala neurons </a:t>
            </a:r>
            <a:r>
              <a:rPr lang="en-US" dirty="0"/>
              <a:t>derive </a:t>
            </a:r>
            <a:r>
              <a:rPr lang="en-US" dirty="0">
                <a:solidFill>
                  <a:srgbClr val="FF0000"/>
                </a:solidFill>
              </a:rPr>
              <a:t>object values </a:t>
            </a:r>
            <a:r>
              <a:rPr lang="en-US" dirty="0"/>
              <a:t>from conspecifics’ </a:t>
            </a:r>
            <a:r>
              <a:rPr lang="en-US" dirty="0" err="1"/>
              <a:t>behaviour</a:t>
            </a:r>
            <a:r>
              <a:rPr lang="en-US" dirty="0"/>
              <a:t> observation (that is, from the other agents’ observed </a:t>
            </a:r>
            <a:r>
              <a:rPr lang="en-US" dirty="0">
                <a:solidFill>
                  <a:srgbClr val="FF0000"/>
                </a:solidFill>
              </a:rPr>
              <a:t>actions towards a particular object</a:t>
            </a:r>
            <a:r>
              <a:rPr lang="en-US" dirty="0"/>
              <a:t>) which the system then uses </a:t>
            </a:r>
            <a:r>
              <a:rPr lang="en-US" dirty="0">
                <a:solidFill>
                  <a:srgbClr val="FF0000"/>
                </a:solidFill>
              </a:rPr>
              <a:t>to anticipate </a:t>
            </a:r>
            <a:r>
              <a:rPr lang="en-US" dirty="0"/>
              <a:t>a partner monkey’s decision process. </a:t>
            </a:r>
          </a:p>
        </p:txBody>
      </p:sp>
      <p:pic>
        <p:nvPicPr>
          <p:cNvPr id="4" name="Picture 2" descr="Component processes of social cognition and their neural correlates |  Download Scientific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537" y="-214849"/>
            <a:ext cx="9910857" cy="2596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9683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2756" y="152400"/>
            <a:ext cx="6354233" cy="6553200"/>
          </a:xfrm>
        </p:spPr>
        <p:txBody>
          <a:bodyPr>
            <a:noAutofit/>
          </a:bodyPr>
          <a:lstStyle/>
          <a:p>
            <a:r>
              <a:rPr lang="en-US" sz="3200" dirty="0"/>
              <a:t>As </a:t>
            </a:r>
            <a:r>
              <a:rPr lang="en-US" sz="3200" dirty="0" err="1"/>
              <a:t>Bonini</a:t>
            </a:r>
            <a:r>
              <a:rPr lang="en-US" sz="3200" dirty="0"/>
              <a:t> et al. (2023) recently argued, “Our recent perspective emphasizes the role of agent-based coding as a </a:t>
            </a:r>
            <a:r>
              <a:rPr lang="en-US" sz="3200" dirty="0">
                <a:solidFill>
                  <a:srgbClr val="FF0000"/>
                </a:solidFill>
              </a:rPr>
              <a:t>means of linking sensory information about others (i.e., via </a:t>
            </a:r>
            <a:r>
              <a:rPr lang="en-US" sz="3200" dirty="0" err="1">
                <a:solidFill>
                  <a:srgbClr val="FF0000"/>
                </a:solidFill>
              </a:rPr>
              <a:t>othertype</a:t>
            </a:r>
            <a:r>
              <a:rPr lang="en-US" sz="3200" dirty="0">
                <a:solidFill>
                  <a:srgbClr val="FF0000"/>
                </a:solidFill>
              </a:rPr>
              <a:t> neurons) to one’s own motor plans (i.e., self-type neurons)</a:t>
            </a:r>
            <a:r>
              <a:rPr lang="en-US" sz="3200" dirty="0"/>
              <a:t>. The inherently </a:t>
            </a:r>
            <a:r>
              <a:rPr lang="en-US" sz="3200" dirty="0">
                <a:solidFill>
                  <a:srgbClr val="FF0000"/>
                </a:solidFill>
              </a:rPr>
              <a:t>predictive nature </a:t>
            </a:r>
            <a:r>
              <a:rPr lang="en-US" sz="3200" dirty="0"/>
              <a:t>of the motor and </a:t>
            </a:r>
            <a:r>
              <a:rPr lang="en-US" sz="3200" dirty="0" err="1"/>
              <a:t>visceromotor</a:t>
            </a:r>
            <a:r>
              <a:rPr lang="en-US" sz="3200" dirty="0"/>
              <a:t> systems, which hosts this neural machinery, enables the </a:t>
            </a:r>
            <a:r>
              <a:rPr lang="en-US" sz="3200" dirty="0">
                <a:solidFill>
                  <a:srgbClr val="FF0000"/>
                </a:solidFill>
              </a:rPr>
              <a:t>flexible preparation of responses</a:t>
            </a:r>
            <a:r>
              <a:rPr lang="en-US" sz="3200" dirty="0"/>
              <a:t> to others depending on social and nonsocial contexts.” </a:t>
            </a:r>
            <a:endParaRPr lang="it-IT" sz="3200" dirty="0">
              <a:solidFill>
                <a:srgbClr val="FF0000"/>
              </a:solidFill>
            </a:endParaRPr>
          </a:p>
        </p:txBody>
      </p:sp>
      <p:pic>
        <p:nvPicPr>
          <p:cNvPr id="9218" name="Picture 2" descr="https://www.genitorisidiventa.org/sites/default/files/empat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9900" y="71437"/>
            <a:ext cx="5372100" cy="3823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03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53067" y="388937"/>
            <a:ext cx="10515600" cy="1325563"/>
          </a:xfrm>
        </p:spPr>
        <p:txBody>
          <a:bodyPr/>
          <a:lstStyle/>
          <a:p>
            <a:endParaRPr lang="it-IT" dirty="0"/>
          </a:p>
        </p:txBody>
      </p:sp>
      <p:sp>
        <p:nvSpPr>
          <p:cNvPr id="3" name="Segnaposto contenuto 2"/>
          <p:cNvSpPr>
            <a:spLocks noGrp="1"/>
          </p:cNvSpPr>
          <p:nvPr>
            <p:ph idx="1"/>
          </p:nvPr>
        </p:nvSpPr>
        <p:spPr/>
        <p:txBody>
          <a:bodyPr/>
          <a:lstStyle/>
          <a:p>
            <a:endParaRPr lang="en-US" dirty="0"/>
          </a:p>
          <a:p>
            <a:endParaRPr lang="en-US" dirty="0"/>
          </a:p>
          <a:p>
            <a:r>
              <a:rPr lang="en-US" dirty="0"/>
              <a:t>Our own planning and </a:t>
            </a:r>
            <a:r>
              <a:rPr lang="en-US" dirty="0">
                <a:solidFill>
                  <a:srgbClr val="FF0000"/>
                </a:solidFill>
              </a:rPr>
              <a:t>problem solving </a:t>
            </a:r>
            <a:r>
              <a:rPr lang="en-US" dirty="0"/>
              <a:t>involve </a:t>
            </a:r>
            <a:r>
              <a:rPr lang="en-US" dirty="0" err="1"/>
              <a:t>behavioural</a:t>
            </a:r>
            <a:r>
              <a:rPr lang="en-US" dirty="0"/>
              <a:t> responses that </a:t>
            </a:r>
            <a:r>
              <a:rPr lang="en-US" dirty="0">
                <a:solidFill>
                  <a:srgbClr val="FF0000"/>
                </a:solidFill>
              </a:rPr>
              <a:t>depend on the </a:t>
            </a:r>
            <a:r>
              <a:rPr lang="en-US" dirty="0" err="1">
                <a:solidFill>
                  <a:srgbClr val="FF0000"/>
                </a:solidFill>
              </a:rPr>
              <a:t>behaviours</a:t>
            </a:r>
            <a:r>
              <a:rPr lang="en-US" dirty="0">
                <a:solidFill>
                  <a:srgbClr val="FF0000"/>
                </a:solidFill>
              </a:rPr>
              <a:t> of others</a:t>
            </a:r>
            <a:r>
              <a:rPr lang="en-US" dirty="0"/>
              <a:t>. To put it simply, it is not the brain per se, but the </a:t>
            </a:r>
            <a:r>
              <a:rPr lang="en-US" dirty="0">
                <a:solidFill>
                  <a:srgbClr val="FF0000"/>
                </a:solidFill>
              </a:rPr>
              <a:t>brain–body, by means of its interactions </a:t>
            </a:r>
            <a:r>
              <a:rPr lang="en-US" dirty="0"/>
              <a:t>with the world of which it is part, that enacts our cognitive capacities. </a:t>
            </a:r>
          </a:p>
          <a:p>
            <a:r>
              <a:rPr lang="en-US" dirty="0"/>
              <a:t>The proper development of this functional architecture of </a:t>
            </a:r>
            <a:r>
              <a:rPr lang="en-US" dirty="0">
                <a:solidFill>
                  <a:srgbClr val="FF0000"/>
                </a:solidFill>
              </a:rPr>
              <a:t>brain–body-environment </a:t>
            </a:r>
            <a:r>
              <a:rPr lang="en-US" dirty="0"/>
              <a:t>scaffolds the more cognitively sophisticated social cognitive (including linguistic and conceptual) abilities that constitutes our </a:t>
            </a:r>
            <a:r>
              <a:rPr lang="en-US" dirty="0">
                <a:solidFill>
                  <a:srgbClr val="FF0000"/>
                </a:solidFill>
              </a:rPr>
              <a:t>rationality.</a:t>
            </a:r>
            <a:r>
              <a:rPr lang="en-US" dirty="0"/>
              <a:t> </a:t>
            </a:r>
            <a:endParaRPr lang="it-IT" dirty="0"/>
          </a:p>
        </p:txBody>
      </p:sp>
      <p:pic>
        <p:nvPicPr>
          <p:cNvPr id="7170" name="Picture 2" descr="An Embodied Cognition Model. Adapted from Hinton (2014; Fig. 4-4) |  Download Scientific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7866" y="-150284"/>
            <a:ext cx="6536267" cy="3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2848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err="1"/>
              <a:t>Conclusion</a:t>
            </a:r>
            <a:r>
              <a:rPr lang="it-IT" b="1" dirty="0"/>
              <a:t>:</a:t>
            </a:r>
            <a:r>
              <a:rPr lang="it-IT" dirty="0">
                <a:solidFill>
                  <a:srgbClr val="FF0000"/>
                </a:solidFill>
              </a:rPr>
              <a:t> </a:t>
            </a:r>
            <a:r>
              <a:rPr lang="it-IT" b="1" dirty="0">
                <a:solidFill>
                  <a:srgbClr val="FF0000"/>
                </a:solidFill>
              </a:rPr>
              <a:t>EMBODIED INDIVIDUALISM</a:t>
            </a:r>
          </a:p>
        </p:txBody>
      </p:sp>
      <p:sp>
        <p:nvSpPr>
          <p:cNvPr id="3" name="Segnaposto contenuto 2"/>
          <p:cNvSpPr>
            <a:spLocks noGrp="1"/>
          </p:cNvSpPr>
          <p:nvPr>
            <p:ph idx="1"/>
          </p:nvPr>
        </p:nvSpPr>
        <p:spPr>
          <a:xfrm>
            <a:off x="838200" y="1554480"/>
            <a:ext cx="10515600" cy="4622483"/>
          </a:xfrm>
        </p:spPr>
        <p:txBody>
          <a:bodyPr>
            <a:normAutofit lnSpcReduction="10000"/>
          </a:bodyPr>
          <a:lstStyle/>
          <a:p>
            <a:r>
              <a:rPr lang="it-IT" dirty="0" err="1">
                <a:solidFill>
                  <a:srgbClr val="FF0000"/>
                </a:solidFill>
              </a:rPr>
              <a:t>Descriptive</a:t>
            </a:r>
            <a:r>
              <a:rPr lang="it-IT" dirty="0">
                <a:solidFill>
                  <a:srgbClr val="FF0000"/>
                </a:solidFill>
              </a:rPr>
              <a:t> Side: </a:t>
            </a:r>
          </a:p>
          <a:p>
            <a:r>
              <a:rPr lang="it-IT" dirty="0"/>
              <a:t>Social </a:t>
            </a:r>
            <a:r>
              <a:rPr lang="it-IT" dirty="0" err="1"/>
              <a:t>action</a:t>
            </a:r>
            <a:r>
              <a:rPr lang="it-IT" dirty="0"/>
              <a:t> </a:t>
            </a:r>
            <a:r>
              <a:rPr lang="it-IT" dirty="0" err="1"/>
              <a:t>is</a:t>
            </a:r>
            <a:r>
              <a:rPr lang="it-IT" dirty="0"/>
              <a:t> </a:t>
            </a:r>
            <a:r>
              <a:rPr lang="it-IT" dirty="0" err="1"/>
              <a:t>described</a:t>
            </a:r>
            <a:r>
              <a:rPr lang="it-IT" dirty="0"/>
              <a:t> by </a:t>
            </a:r>
            <a:r>
              <a:rPr lang="it-IT" dirty="0" err="1"/>
              <a:t>enactive</a:t>
            </a:r>
            <a:r>
              <a:rPr lang="it-IT" dirty="0"/>
              <a:t> </a:t>
            </a:r>
            <a:r>
              <a:rPr lang="it-IT" dirty="0" err="1"/>
              <a:t>problem</a:t>
            </a:r>
            <a:r>
              <a:rPr lang="it-IT" dirty="0"/>
              <a:t> </a:t>
            </a:r>
            <a:r>
              <a:rPr lang="it-IT" dirty="0" err="1"/>
              <a:t>solving</a:t>
            </a:r>
            <a:endParaRPr lang="it-IT" dirty="0"/>
          </a:p>
          <a:p>
            <a:r>
              <a:rPr lang="it-IT" dirty="0" err="1"/>
              <a:t>Enactive</a:t>
            </a:r>
            <a:r>
              <a:rPr lang="it-IT" dirty="0"/>
              <a:t> Problem </a:t>
            </a:r>
            <a:r>
              <a:rPr lang="it-IT" dirty="0" err="1"/>
              <a:t>Solving</a:t>
            </a:r>
            <a:r>
              <a:rPr lang="it-IT" dirty="0"/>
              <a:t> </a:t>
            </a:r>
            <a:r>
              <a:rPr lang="it-IT" dirty="0" err="1"/>
              <a:t>is</a:t>
            </a:r>
            <a:r>
              <a:rPr lang="it-IT" dirty="0"/>
              <a:t> </a:t>
            </a:r>
            <a:r>
              <a:rPr lang="it-IT" dirty="0" err="1"/>
              <a:t>explained</a:t>
            </a:r>
            <a:r>
              <a:rPr lang="it-IT" dirty="0"/>
              <a:t> by Wide </a:t>
            </a:r>
            <a:r>
              <a:rPr lang="it-IT" dirty="0" err="1"/>
              <a:t>Embodied</a:t>
            </a:r>
            <a:r>
              <a:rPr lang="it-IT" dirty="0"/>
              <a:t> </a:t>
            </a:r>
            <a:r>
              <a:rPr lang="it-IT" dirty="0" err="1"/>
              <a:t>Cognition</a:t>
            </a:r>
            <a:r>
              <a:rPr lang="it-IT" dirty="0"/>
              <a:t> </a:t>
            </a:r>
            <a:r>
              <a:rPr lang="it-IT" dirty="0" err="1"/>
              <a:t>driven</a:t>
            </a:r>
            <a:r>
              <a:rPr lang="it-IT" dirty="0"/>
              <a:t> </a:t>
            </a:r>
            <a:r>
              <a:rPr lang="it-IT" dirty="0" err="1"/>
              <a:t>Heuristics</a:t>
            </a:r>
            <a:endParaRPr lang="it-IT" dirty="0"/>
          </a:p>
          <a:p>
            <a:endParaRPr lang="it-IT" dirty="0"/>
          </a:p>
          <a:p>
            <a:r>
              <a:rPr lang="it-IT" dirty="0">
                <a:solidFill>
                  <a:srgbClr val="FF0000"/>
                </a:solidFill>
              </a:rPr>
              <a:t>Normative Side: </a:t>
            </a:r>
          </a:p>
          <a:p>
            <a:r>
              <a:rPr lang="it-IT" dirty="0"/>
              <a:t>Social Action </a:t>
            </a:r>
            <a:r>
              <a:rPr lang="it-IT" dirty="0" err="1"/>
              <a:t>is</a:t>
            </a:r>
            <a:r>
              <a:rPr lang="it-IT" dirty="0"/>
              <a:t> </a:t>
            </a:r>
            <a:r>
              <a:rPr lang="it-IT" dirty="0" err="1"/>
              <a:t>assessed</a:t>
            </a:r>
            <a:r>
              <a:rPr lang="it-IT" dirty="0"/>
              <a:t> by </a:t>
            </a:r>
            <a:r>
              <a:rPr lang="it-IT" dirty="0" err="1"/>
              <a:t>Ecological</a:t>
            </a:r>
            <a:r>
              <a:rPr lang="it-IT" dirty="0"/>
              <a:t> </a:t>
            </a:r>
            <a:r>
              <a:rPr lang="it-IT" dirty="0" err="1"/>
              <a:t>Bounded</a:t>
            </a:r>
            <a:r>
              <a:rPr lang="it-IT" dirty="0"/>
              <a:t> </a:t>
            </a:r>
            <a:r>
              <a:rPr lang="it-IT" dirty="0" err="1"/>
              <a:t>Rationality</a:t>
            </a:r>
            <a:endParaRPr lang="it-IT" dirty="0"/>
          </a:p>
          <a:p>
            <a:r>
              <a:rPr lang="it-IT" dirty="0" err="1"/>
              <a:t>Ecological</a:t>
            </a:r>
            <a:r>
              <a:rPr lang="it-IT" dirty="0"/>
              <a:t> </a:t>
            </a:r>
            <a:r>
              <a:rPr lang="it-IT" dirty="0" err="1"/>
              <a:t>Bounded</a:t>
            </a:r>
            <a:r>
              <a:rPr lang="it-IT" dirty="0"/>
              <a:t> </a:t>
            </a:r>
            <a:r>
              <a:rPr lang="it-IT" dirty="0" err="1"/>
              <a:t>Rationality</a:t>
            </a:r>
            <a:r>
              <a:rPr lang="it-IT" dirty="0"/>
              <a:t> </a:t>
            </a:r>
            <a:r>
              <a:rPr lang="it-IT" dirty="0" err="1"/>
              <a:t>is</a:t>
            </a:r>
            <a:r>
              <a:rPr lang="it-IT" dirty="0"/>
              <a:t> </a:t>
            </a:r>
            <a:r>
              <a:rPr lang="it-IT" dirty="0" err="1"/>
              <a:t>described</a:t>
            </a:r>
            <a:r>
              <a:rPr lang="it-IT" dirty="0"/>
              <a:t> by the </a:t>
            </a:r>
            <a:r>
              <a:rPr lang="it-IT" dirty="0" err="1"/>
              <a:t>adaptive</a:t>
            </a:r>
            <a:r>
              <a:rPr lang="it-IT" dirty="0"/>
              <a:t> success in social task (</a:t>
            </a:r>
            <a:r>
              <a:rPr lang="it-IT" dirty="0" err="1"/>
              <a:t>accuracy</a:t>
            </a:r>
            <a:r>
              <a:rPr lang="it-IT" dirty="0"/>
              <a:t>, </a:t>
            </a:r>
            <a:r>
              <a:rPr lang="it-IT" dirty="0" err="1"/>
              <a:t>frugality</a:t>
            </a:r>
            <a:r>
              <a:rPr lang="it-IT" dirty="0"/>
              <a:t>, </a:t>
            </a:r>
            <a:r>
              <a:rPr lang="it-IT" dirty="0" err="1"/>
              <a:t>speed</a:t>
            </a:r>
            <a:r>
              <a:rPr lang="it-IT" dirty="0"/>
              <a:t>, </a:t>
            </a:r>
            <a:r>
              <a:rPr lang="it-IT" dirty="0" err="1"/>
              <a:t>simplicity</a:t>
            </a:r>
            <a:r>
              <a:rPr lang="it-IT" dirty="0"/>
              <a:t> of the </a:t>
            </a:r>
            <a:r>
              <a:rPr lang="it-IT" dirty="0" err="1"/>
              <a:t>solutions</a:t>
            </a:r>
            <a:r>
              <a:rPr lang="it-IT" dirty="0"/>
              <a:t> by </a:t>
            </a:r>
            <a:r>
              <a:rPr lang="it-IT" dirty="0" err="1"/>
              <a:t>enactive</a:t>
            </a:r>
            <a:r>
              <a:rPr lang="it-IT" dirty="0"/>
              <a:t> </a:t>
            </a:r>
            <a:r>
              <a:rPr lang="it-IT" dirty="0" err="1"/>
              <a:t>problem</a:t>
            </a:r>
            <a:r>
              <a:rPr lang="it-IT" dirty="0"/>
              <a:t> </a:t>
            </a:r>
            <a:r>
              <a:rPr lang="it-IT" dirty="0" err="1"/>
              <a:t>solving</a:t>
            </a:r>
            <a:r>
              <a:rPr lang="it-IT" dirty="0"/>
              <a:t>)</a:t>
            </a:r>
          </a:p>
        </p:txBody>
      </p:sp>
    </p:spTree>
    <p:extLst>
      <p:ext uri="{BB962C8B-B14F-4D97-AF65-F5344CB8AC3E}">
        <p14:creationId xmlns:p14="http://schemas.microsoft.com/office/powerpoint/2010/main" val="2842696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44600" y="998693"/>
            <a:ext cx="10515600" cy="2107142"/>
          </a:xfrm>
        </p:spPr>
        <p:txBody>
          <a:bodyPr>
            <a:normAutofit fontScale="90000"/>
          </a:bodyPr>
          <a:lstStyle/>
          <a:p>
            <a:pPr algn="ctr"/>
            <a:r>
              <a:rPr lang="it-IT" sz="2400" b="1" dirty="0"/>
              <a:t>THANKS FOR YOUR EMBODIED BOUNDED ATTENTION</a:t>
            </a:r>
            <a:br>
              <a:rPr lang="it-IT" sz="2400" b="1" dirty="0"/>
            </a:br>
            <a:r>
              <a:rPr lang="it-IT" sz="2400" b="1" dirty="0"/>
              <a:t>and</a:t>
            </a:r>
            <a:br>
              <a:rPr lang="it-IT" sz="2400" b="1" dirty="0"/>
            </a:br>
            <a:r>
              <a:rPr lang="it-IT" sz="2400" b="1" dirty="0"/>
              <a:t>New </a:t>
            </a:r>
            <a:r>
              <a:rPr lang="it-IT" sz="2400" b="1" dirty="0" err="1"/>
              <a:t>Readings</a:t>
            </a:r>
            <a:r>
              <a:rPr lang="it-IT" sz="2400" b="1" dirty="0"/>
              <a:t> </a:t>
            </a:r>
            <a:r>
              <a:rPr lang="it-IT" sz="2400" b="1" dirty="0" err="1"/>
              <a:t>related</a:t>
            </a:r>
            <a:r>
              <a:rPr lang="it-IT" sz="2400" b="1" dirty="0"/>
              <a:t> to </a:t>
            </a:r>
            <a:r>
              <a:rPr lang="it-IT" sz="2400" b="1" dirty="0" err="1"/>
              <a:t>Embodied</a:t>
            </a:r>
            <a:r>
              <a:rPr lang="it-IT" sz="2400" b="1" dirty="0"/>
              <a:t> Cognitive </a:t>
            </a:r>
            <a:r>
              <a:rPr lang="it-IT" sz="2400" b="1" dirty="0" err="1"/>
              <a:t>Individualism</a:t>
            </a:r>
            <a:br>
              <a:rPr lang="it-IT" sz="2400" b="1" dirty="0"/>
            </a:br>
            <a:br>
              <a:rPr lang="it-IT" sz="2400" b="1" dirty="0">
                <a:solidFill>
                  <a:srgbClr val="FF0000"/>
                </a:solidFill>
              </a:rPr>
            </a:br>
            <a:r>
              <a:rPr lang="it-IT" sz="2200" dirty="0" err="1">
                <a:solidFill>
                  <a:srgbClr val="00B050"/>
                </a:solidFill>
              </a:rPr>
              <a:t>Gigerenzer</a:t>
            </a:r>
            <a:r>
              <a:rPr lang="it-IT" sz="2200" dirty="0">
                <a:solidFill>
                  <a:srgbClr val="00B050"/>
                </a:solidFill>
              </a:rPr>
              <a:t>, G., </a:t>
            </a:r>
            <a:r>
              <a:rPr lang="it-IT" sz="2200" dirty="0" err="1">
                <a:solidFill>
                  <a:srgbClr val="00B050"/>
                </a:solidFill>
              </a:rPr>
              <a:t>Shabnam</a:t>
            </a:r>
            <a:r>
              <a:rPr lang="it-IT" sz="2200" dirty="0">
                <a:solidFill>
                  <a:srgbClr val="00B050"/>
                </a:solidFill>
              </a:rPr>
              <a:t>, M.,  and Viale, R.</a:t>
            </a:r>
            <a:r>
              <a:rPr lang="it-IT" sz="2200" b="1" dirty="0">
                <a:solidFill>
                  <a:srgbClr val="00B050"/>
                </a:solidFill>
              </a:rPr>
              <a:t> </a:t>
            </a:r>
            <a:r>
              <a:rPr lang="it-IT" sz="2200" b="1" i="1" dirty="0">
                <a:solidFill>
                  <a:srgbClr val="00B050"/>
                </a:solidFill>
              </a:rPr>
              <a:t>Companion to Herbert Simon</a:t>
            </a:r>
            <a:r>
              <a:rPr lang="it-IT" sz="2200" b="1" dirty="0">
                <a:solidFill>
                  <a:srgbClr val="00B050"/>
                </a:solidFill>
              </a:rPr>
              <a:t>. </a:t>
            </a:r>
            <a:r>
              <a:rPr lang="it-IT" sz="2200" dirty="0" err="1">
                <a:solidFill>
                  <a:srgbClr val="00B050"/>
                </a:solidFill>
              </a:rPr>
              <a:t>Elgar</a:t>
            </a:r>
            <a:r>
              <a:rPr lang="it-IT" sz="2200" dirty="0">
                <a:solidFill>
                  <a:srgbClr val="00B050"/>
                </a:solidFill>
              </a:rPr>
              <a:t> (2023)</a:t>
            </a:r>
            <a:br>
              <a:rPr lang="it-IT" sz="2200" dirty="0">
                <a:solidFill>
                  <a:srgbClr val="00B050"/>
                </a:solidFill>
              </a:rPr>
            </a:br>
            <a:br>
              <a:rPr lang="it-IT" sz="2200" b="1" dirty="0">
                <a:solidFill>
                  <a:srgbClr val="00B050"/>
                </a:solidFill>
              </a:rPr>
            </a:br>
            <a:r>
              <a:rPr lang="en-GB" sz="2200" dirty="0" err="1">
                <a:solidFill>
                  <a:srgbClr val="002060"/>
                </a:solidFill>
              </a:rPr>
              <a:t>Viale</a:t>
            </a:r>
            <a:r>
              <a:rPr lang="en-GB" sz="2200" dirty="0">
                <a:solidFill>
                  <a:srgbClr val="002060"/>
                </a:solidFill>
              </a:rPr>
              <a:t>, R., Gallagher, S.,  and </a:t>
            </a:r>
            <a:r>
              <a:rPr lang="en-GB" sz="2200" dirty="0" err="1">
                <a:solidFill>
                  <a:srgbClr val="002060"/>
                </a:solidFill>
              </a:rPr>
              <a:t>Gallese</a:t>
            </a:r>
            <a:r>
              <a:rPr lang="en-GB" sz="2200" dirty="0">
                <a:solidFill>
                  <a:srgbClr val="002060"/>
                </a:solidFill>
              </a:rPr>
              <a:t>, V.</a:t>
            </a:r>
            <a:r>
              <a:rPr lang="it-IT" sz="2200" dirty="0">
                <a:solidFill>
                  <a:srgbClr val="002060"/>
                </a:solidFill>
              </a:rPr>
              <a:t> «</a:t>
            </a:r>
            <a:r>
              <a:rPr lang="en-GB" sz="2200" b="1" dirty="0">
                <a:solidFill>
                  <a:srgbClr val="002060"/>
                </a:solidFill>
              </a:rPr>
              <a:t>BOUNDED RATIONALITY, ENACTIVE PROBLEM SOLVING, AND THE NEUROSCIENCE OF SOCIAL INTERACTION”. </a:t>
            </a:r>
            <a:r>
              <a:rPr lang="it-IT" sz="2200" i="1" dirty="0" err="1">
                <a:solidFill>
                  <a:srgbClr val="002060"/>
                </a:solidFill>
              </a:rPr>
              <a:t>Frontiers</a:t>
            </a:r>
            <a:r>
              <a:rPr lang="it-IT" sz="2200" i="1" dirty="0">
                <a:solidFill>
                  <a:srgbClr val="002060"/>
                </a:solidFill>
              </a:rPr>
              <a:t> in </a:t>
            </a:r>
            <a:r>
              <a:rPr lang="it-IT" sz="2200" i="1" dirty="0" err="1">
                <a:solidFill>
                  <a:srgbClr val="002060"/>
                </a:solidFill>
              </a:rPr>
              <a:t>Psychology</a:t>
            </a:r>
            <a:r>
              <a:rPr lang="it-IT" sz="2200" i="1" dirty="0">
                <a:solidFill>
                  <a:srgbClr val="002060"/>
                </a:solidFill>
              </a:rPr>
              <a:t> </a:t>
            </a:r>
            <a:r>
              <a:rPr lang="fr-FR" sz="2200" dirty="0">
                <a:solidFill>
                  <a:srgbClr val="002060"/>
                </a:solidFill>
              </a:rPr>
              <a:t>14:1152866. </a:t>
            </a:r>
            <a:r>
              <a:rPr lang="fr-FR" sz="2200" dirty="0" err="1">
                <a:solidFill>
                  <a:srgbClr val="002060"/>
                </a:solidFill>
              </a:rPr>
              <a:t>doi</a:t>
            </a:r>
            <a:r>
              <a:rPr lang="fr-FR" sz="2200" dirty="0">
                <a:solidFill>
                  <a:srgbClr val="002060"/>
                </a:solidFill>
              </a:rPr>
              <a:t>: 10.3389/fpsyg.2023.1152866 (2023)</a:t>
            </a:r>
            <a:br>
              <a:rPr lang="fr-FR" sz="2200" dirty="0">
                <a:solidFill>
                  <a:srgbClr val="002060"/>
                </a:solidFill>
              </a:rPr>
            </a:br>
            <a:br>
              <a:rPr lang="it-IT" dirty="0"/>
            </a:br>
            <a:br>
              <a:rPr lang="it-IT" sz="2400" b="1" dirty="0">
                <a:solidFill>
                  <a:srgbClr val="FF0000"/>
                </a:solidFill>
              </a:rPr>
            </a:br>
            <a:endParaRPr lang="it-IT" sz="2400" b="1" dirty="0">
              <a:solidFill>
                <a:srgbClr val="FF0000"/>
              </a:solidFill>
            </a:endParaRPr>
          </a:p>
        </p:txBody>
      </p:sp>
      <p:pic>
        <p:nvPicPr>
          <p:cNvPr id="7170" name="Picture 2" descr="Routledge Handbook of Bounded Rationality (Routledge International Handbooks)  (English Edition) eBook : Viale, Riccardo: Amazon.it: Kindle St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0445" y="2922364"/>
            <a:ext cx="6479997" cy="378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mazon.it: Nudging - Viale, Riccardo - Libri"/>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97758" y="2922364"/>
            <a:ext cx="2244689" cy="3384000"/>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1837267" y="6306364"/>
            <a:ext cx="8830733" cy="584775"/>
          </a:xfrm>
          <a:prstGeom prst="rect">
            <a:avLst/>
          </a:prstGeom>
        </p:spPr>
        <p:txBody>
          <a:bodyPr wrap="square">
            <a:spAutoFit/>
          </a:bodyPr>
          <a:lstStyle/>
          <a:p>
            <a:r>
              <a:rPr lang="it-IT" sz="3200" b="1" dirty="0">
                <a:solidFill>
                  <a:srgbClr val="FF0000"/>
                </a:solidFill>
              </a:rPr>
              <a:t>        </a:t>
            </a:r>
            <a:r>
              <a:rPr lang="it-IT" sz="3200" b="1" dirty="0">
                <a:solidFill>
                  <a:schemeClr val="accent1">
                    <a:lumMod val="75000"/>
                  </a:schemeClr>
                </a:solidFill>
              </a:rPr>
              <a:t>MIT Press (2022)                     </a:t>
            </a:r>
            <a:r>
              <a:rPr lang="it-IT" sz="3200" b="1" dirty="0" err="1">
                <a:solidFill>
                  <a:srgbClr val="FF0000"/>
                </a:solidFill>
              </a:rPr>
              <a:t>Routledge</a:t>
            </a:r>
            <a:r>
              <a:rPr lang="it-IT" sz="3200" b="1" dirty="0">
                <a:solidFill>
                  <a:srgbClr val="FF0000"/>
                </a:solidFill>
              </a:rPr>
              <a:t> (2021)</a:t>
            </a:r>
            <a:endParaRPr lang="it-IT" sz="3200" dirty="0"/>
          </a:p>
        </p:txBody>
      </p:sp>
      <p:sp>
        <p:nvSpPr>
          <p:cNvPr id="6" name="Rettangolo 5"/>
          <p:cNvSpPr/>
          <p:nvPr/>
        </p:nvSpPr>
        <p:spPr>
          <a:xfrm>
            <a:off x="3048000" y="3105835"/>
            <a:ext cx="6096000" cy="646331"/>
          </a:xfrm>
          <a:prstGeom prst="rect">
            <a:avLst/>
          </a:prstGeom>
        </p:spPr>
        <p:txBody>
          <a:bodyPr>
            <a:spAutoFit/>
          </a:bodyPr>
          <a:lstStyle/>
          <a:p>
            <a:br>
              <a:rPr lang="it-IT" b="1" dirty="0">
                <a:solidFill>
                  <a:srgbClr val="FF0000"/>
                </a:solidFill>
              </a:rPr>
            </a:br>
            <a:endParaRPr lang="it-IT" dirty="0"/>
          </a:p>
        </p:txBody>
      </p:sp>
      <p:sp>
        <p:nvSpPr>
          <p:cNvPr id="7" name="Rettangolo 6"/>
          <p:cNvSpPr/>
          <p:nvPr/>
        </p:nvSpPr>
        <p:spPr>
          <a:xfrm>
            <a:off x="3048000" y="3105835"/>
            <a:ext cx="6096000" cy="646331"/>
          </a:xfrm>
          <a:prstGeom prst="rect">
            <a:avLst/>
          </a:prstGeom>
        </p:spPr>
        <p:txBody>
          <a:bodyPr>
            <a:spAutoFit/>
          </a:bodyPr>
          <a:lstStyle/>
          <a:p>
            <a:br>
              <a:rPr lang="it-IT" b="1" dirty="0">
                <a:solidFill>
                  <a:srgbClr val="FF0000"/>
                </a:solidFill>
              </a:rPr>
            </a:br>
            <a:endParaRPr lang="it-IT" dirty="0"/>
          </a:p>
        </p:txBody>
      </p:sp>
      <p:sp>
        <p:nvSpPr>
          <p:cNvPr id="9" name="Freccia a destra 8"/>
          <p:cNvSpPr/>
          <p:nvPr/>
        </p:nvSpPr>
        <p:spPr>
          <a:xfrm>
            <a:off x="1060026" y="124895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a destra 9"/>
          <p:cNvSpPr/>
          <p:nvPr/>
        </p:nvSpPr>
        <p:spPr>
          <a:xfrm>
            <a:off x="399625" y="181443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12507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GB" dirty="0" err="1"/>
              <a:t>Boudon</a:t>
            </a:r>
            <a:r>
              <a:rPr lang="en-GB" dirty="0"/>
              <a:t>, R., &amp; </a:t>
            </a:r>
            <a:r>
              <a:rPr lang="en-GB" dirty="0" err="1"/>
              <a:t>Viale</a:t>
            </a:r>
            <a:r>
              <a:rPr lang="en-GB" dirty="0"/>
              <a:t>, R., (2000). </a:t>
            </a:r>
            <a:r>
              <a:rPr lang="en-GB"/>
              <a:t>“Reason</a:t>
            </a:r>
            <a:r>
              <a:rPr lang="en-GB" dirty="0"/>
              <a:t>, cognition </a:t>
            </a:r>
            <a:r>
              <a:rPr lang="en-GB"/>
              <a:t>and society”.  </a:t>
            </a:r>
            <a:r>
              <a:rPr lang="en-GB" i="1" dirty="0"/>
              <a:t>Mind &amp; Society</a:t>
            </a:r>
            <a:r>
              <a:rPr lang="en-GB" dirty="0"/>
              <a:t>, 1,vol. 1.</a:t>
            </a:r>
            <a:br>
              <a:rPr lang="it-IT" dirty="0"/>
            </a:br>
            <a:endParaRPr lang="it-IT" dirty="0"/>
          </a:p>
        </p:txBody>
      </p:sp>
      <p:sp>
        <p:nvSpPr>
          <p:cNvPr id="3" name="Segnaposto contenuto 2"/>
          <p:cNvSpPr>
            <a:spLocks noGrp="1"/>
          </p:cNvSpPr>
          <p:nvPr>
            <p:ph idx="1"/>
          </p:nvPr>
        </p:nvSpPr>
        <p:spPr/>
        <p:txBody>
          <a:bodyPr>
            <a:normAutofit fontScale="92500" lnSpcReduction="10000"/>
          </a:bodyPr>
          <a:lstStyle/>
          <a:p>
            <a:r>
              <a:rPr lang="en-GB" dirty="0"/>
              <a:t>If social theory has to be policy-relevant, it has to use a not too unrealistic “model of man”, even though any model represents a drastic simplification of the real world. </a:t>
            </a:r>
          </a:p>
          <a:p>
            <a:r>
              <a:rPr lang="en-GB" dirty="0"/>
              <a:t>even simple beliefs or the most familiar types of </a:t>
            </a:r>
            <a:r>
              <a:rPr lang="en-GB" dirty="0" err="1"/>
              <a:t>behavior</a:t>
            </a:r>
            <a:r>
              <a:rPr lang="en-GB" dirty="0"/>
              <a:t> that we observe in everyday life can only be explained with difficulty by the two dominant models to which the familiar labels of Homo </a:t>
            </a:r>
            <a:r>
              <a:rPr lang="en-GB" dirty="0" err="1"/>
              <a:t>sociologicus</a:t>
            </a:r>
            <a:r>
              <a:rPr lang="en-GB" dirty="0"/>
              <a:t> and Homo </a:t>
            </a:r>
            <a:r>
              <a:rPr lang="en-GB" dirty="0" err="1"/>
              <a:t>oeconomicus</a:t>
            </a:r>
            <a:r>
              <a:rPr lang="en-GB" dirty="0"/>
              <a:t> are attached respectively. Redressing this situation may be one of the most challenging problems facing contemporary theory.</a:t>
            </a:r>
            <a:endParaRPr lang="it-IT" dirty="0"/>
          </a:p>
          <a:p>
            <a:r>
              <a:rPr lang="en-GB" dirty="0"/>
              <a:t>The point we would like to develop in a sketchy fashion is that sociological analysis needs a third model. We call it the rational model in the broad sense (RBS): it takes the form “the subject x had good, though possibly objectively invalid reasons for doing y, since ...”. </a:t>
            </a:r>
            <a:endParaRPr lang="it-IT" dirty="0"/>
          </a:p>
        </p:txBody>
      </p:sp>
    </p:spTree>
    <p:extLst>
      <p:ext uri="{BB962C8B-B14F-4D97-AF65-F5344CB8AC3E}">
        <p14:creationId xmlns:p14="http://schemas.microsoft.com/office/powerpoint/2010/main" val="1435857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2012                             2013</a:t>
            </a:r>
          </a:p>
        </p:txBody>
      </p:sp>
      <p:pic>
        <p:nvPicPr>
          <p:cNvPr id="3074" name="Picture 2" descr="Methodological Cognitivism: Vol. 1: Mind, Rationality, and Society : Viale,  Riccardo: Amazon.it: Lib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02077"/>
            <a:ext cx="3865932" cy="5796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ethodological Cognitivism - Viale Riccardo | Libro Springer 08/2016 -  HOEPLI.i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808073" y="1202077"/>
            <a:ext cx="3869000" cy="586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957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95795"/>
            <a:ext cx="10515600" cy="1594894"/>
          </a:xfrm>
        </p:spPr>
        <p:txBody>
          <a:bodyPr>
            <a:normAutofit/>
          </a:bodyPr>
          <a:lstStyle/>
          <a:p>
            <a:pPr algn="ctr"/>
            <a:r>
              <a:rPr lang="it-IT" sz="3600" dirty="0"/>
              <a:t>1990-2013 </a:t>
            </a:r>
            <a:r>
              <a:rPr lang="it-IT" sz="3600" b="1" dirty="0">
                <a:solidFill>
                  <a:srgbClr val="FF0000"/>
                </a:solidFill>
              </a:rPr>
              <a:t>METHODOLOGICAL COGNITIVISM</a:t>
            </a:r>
            <a:br>
              <a:rPr lang="it-IT" sz="3600" b="1" dirty="0">
                <a:solidFill>
                  <a:srgbClr val="FF0000"/>
                </a:solidFill>
              </a:rPr>
            </a:br>
            <a:r>
              <a:rPr lang="it-IT" sz="3600" b="1" dirty="0" err="1">
                <a:solidFill>
                  <a:srgbClr val="00B050"/>
                </a:solidFill>
              </a:rPr>
              <a:t>Principles</a:t>
            </a:r>
            <a:r>
              <a:rPr lang="it-IT" sz="3600" b="1" dirty="0">
                <a:solidFill>
                  <a:srgbClr val="00B050"/>
                </a:solidFill>
              </a:rPr>
              <a:t>:</a:t>
            </a:r>
          </a:p>
        </p:txBody>
      </p:sp>
      <p:sp>
        <p:nvSpPr>
          <p:cNvPr id="3" name="Segnaposto contenuto 2"/>
          <p:cNvSpPr>
            <a:spLocks noGrp="1"/>
          </p:cNvSpPr>
          <p:nvPr>
            <p:ph idx="1"/>
          </p:nvPr>
        </p:nvSpPr>
        <p:spPr/>
        <p:txBody>
          <a:bodyPr>
            <a:normAutofit fontScale="92500" lnSpcReduction="10000"/>
          </a:bodyPr>
          <a:lstStyle/>
          <a:p>
            <a:r>
              <a:rPr lang="it-IT" dirty="0" err="1"/>
              <a:t>Philosophy</a:t>
            </a:r>
            <a:r>
              <a:rPr lang="it-IT" dirty="0"/>
              <a:t> of Science: </a:t>
            </a:r>
            <a:r>
              <a:rPr lang="it-IT" dirty="0" err="1">
                <a:solidFill>
                  <a:srgbClr val="FF0000"/>
                </a:solidFill>
              </a:rPr>
              <a:t>Causal</a:t>
            </a:r>
            <a:r>
              <a:rPr lang="it-IT" dirty="0">
                <a:solidFill>
                  <a:srgbClr val="FF0000"/>
                </a:solidFill>
              </a:rPr>
              <a:t> </a:t>
            </a:r>
            <a:r>
              <a:rPr lang="it-IT" dirty="0" err="1">
                <a:solidFill>
                  <a:srgbClr val="FF0000"/>
                </a:solidFill>
              </a:rPr>
              <a:t>Explanation</a:t>
            </a:r>
            <a:r>
              <a:rPr lang="it-IT" dirty="0">
                <a:solidFill>
                  <a:srgbClr val="FF0000"/>
                </a:solidFill>
              </a:rPr>
              <a:t> </a:t>
            </a:r>
            <a:r>
              <a:rPr lang="it-IT" dirty="0"/>
              <a:t>(</a:t>
            </a:r>
            <a:r>
              <a:rPr lang="it-IT" dirty="0" err="1"/>
              <a:t>Reichenbach</a:t>
            </a:r>
            <a:r>
              <a:rPr lang="it-IT" dirty="0"/>
              <a:t>, </a:t>
            </a:r>
            <a:r>
              <a:rPr lang="it-IT" dirty="0" err="1"/>
              <a:t>Salmon</a:t>
            </a:r>
            <a:r>
              <a:rPr lang="it-IT" dirty="0"/>
              <a:t>,  </a:t>
            </a:r>
            <a:r>
              <a:rPr lang="it-IT" dirty="0" err="1"/>
              <a:t>Mackie</a:t>
            </a:r>
            <a:r>
              <a:rPr lang="it-IT" dirty="0"/>
              <a:t>)</a:t>
            </a:r>
          </a:p>
          <a:p>
            <a:endParaRPr lang="it-IT" dirty="0"/>
          </a:p>
          <a:p>
            <a:r>
              <a:rPr lang="it-IT" dirty="0" err="1"/>
              <a:t>Methaphysics</a:t>
            </a:r>
            <a:r>
              <a:rPr lang="it-IT" dirty="0"/>
              <a:t>: </a:t>
            </a:r>
            <a:r>
              <a:rPr lang="it-IT" dirty="0" err="1">
                <a:solidFill>
                  <a:srgbClr val="FF0000"/>
                </a:solidFill>
              </a:rPr>
              <a:t>Causal</a:t>
            </a:r>
            <a:r>
              <a:rPr lang="it-IT" dirty="0">
                <a:solidFill>
                  <a:srgbClr val="FF0000"/>
                </a:solidFill>
              </a:rPr>
              <a:t> </a:t>
            </a:r>
            <a:r>
              <a:rPr lang="it-IT" dirty="0" err="1">
                <a:solidFill>
                  <a:srgbClr val="FF0000"/>
                </a:solidFill>
              </a:rPr>
              <a:t>Realism</a:t>
            </a:r>
            <a:r>
              <a:rPr lang="it-IT" dirty="0">
                <a:solidFill>
                  <a:srgbClr val="FF0000"/>
                </a:solidFill>
              </a:rPr>
              <a:t> </a:t>
            </a:r>
            <a:r>
              <a:rPr lang="it-IT" dirty="0"/>
              <a:t>(Lewis, </a:t>
            </a:r>
            <a:r>
              <a:rPr lang="it-IT" dirty="0" err="1"/>
              <a:t>Harman</a:t>
            </a:r>
            <a:r>
              <a:rPr lang="it-IT" dirty="0"/>
              <a:t>, Goldman)</a:t>
            </a:r>
          </a:p>
          <a:p>
            <a:endParaRPr lang="it-IT" dirty="0"/>
          </a:p>
          <a:p>
            <a:r>
              <a:rPr lang="it-IT" dirty="0" err="1"/>
              <a:t>Philosophy</a:t>
            </a:r>
            <a:r>
              <a:rPr lang="it-IT" dirty="0"/>
              <a:t> of </a:t>
            </a:r>
            <a:r>
              <a:rPr lang="it-IT" dirty="0" err="1"/>
              <a:t>Mind</a:t>
            </a:r>
            <a:r>
              <a:rPr lang="it-IT" dirty="0"/>
              <a:t>: </a:t>
            </a:r>
            <a:r>
              <a:rPr lang="it-IT" dirty="0">
                <a:solidFill>
                  <a:srgbClr val="FF0000"/>
                </a:solidFill>
              </a:rPr>
              <a:t>Identity </a:t>
            </a:r>
            <a:r>
              <a:rPr lang="it-IT" dirty="0" err="1">
                <a:solidFill>
                  <a:srgbClr val="FF0000"/>
                </a:solidFill>
              </a:rPr>
              <a:t>Theory</a:t>
            </a:r>
            <a:r>
              <a:rPr lang="it-IT" dirty="0">
                <a:solidFill>
                  <a:srgbClr val="FF0000"/>
                </a:solidFill>
              </a:rPr>
              <a:t> </a:t>
            </a:r>
            <a:r>
              <a:rPr lang="it-IT" dirty="0"/>
              <a:t>(Paul and Patricia </a:t>
            </a:r>
            <a:r>
              <a:rPr lang="it-IT" dirty="0" err="1"/>
              <a:t>Churchland</a:t>
            </a:r>
            <a:r>
              <a:rPr lang="it-IT" dirty="0"/>
              <a:t>)</a:t>
            </a:r>
          </a:p>
          <a:p>
            <a:endParaRPr lang="it-IT" dirty="0"/>
          </a:p>
          <a:p>
            <a:r>
              <a:rPr lang="it-IT" dirty="0" err="1"/>
              <a:t>Epistemology</a:t>
            </a:r>
            <a:r>
              <a:rPr lang="it-IT" dirty="0"/>
              <a:t>: </a:t>
            </a:r>
            <a:r>
              <a:rPr lang="it-IT" dirty="0" err="1">
                <a:solidFill>
                  <a:srgbClr val="FF0000"/>
                </a:solidFill>
              </a:rPr>
              <a:t>Naturalizing</a:t>
            </a:r>
            <a:r>
              <a:rPr lang="it-IT" dirty="0"/>
              <a:t> (Quine, Goldman, </a:t>
            </a:r>
            <a:r>
              <a:rPr lang="it-IT" dirty="0" err="1"/>
              <a:t>Stich</a:t>
            </a:r>
            <a:r>
              <a:rPr lang="it-IT" dirty="0"/>
              <a:t>) </a:t>
            </a:r>
          </a:p>
          <a:p>
            <a:endParaRPr lang="it-IT" dirty="0"/>
          </a:p>
          <a:p>
            <a:r>
              <a:rPr lang="it-IT" dirty="0" err="1"/>
              <a:t>Theory</a:t>
            </a:r>
            <a:r>
              <a:rPr lang="it-IT" dirty="0"/>
              <a:t> of </a:t>
            </a:r>
            <a:r>
              <a:rPr lang="it-IT" dirty="0" err="1"/>
              <a:t>Rationality</a:t>
            </a:r>
            <a:r>
              <a:rPr lang="it-IT" dirty="0"/>
              <a:t>: </a:t>
            </a:r>
            <a:r>
              <a:rPr lang="it-IT" dirty="0" err="1">
                <a:solidFill>
                  <a:srgbClr val="FF0000"/>
                </a:solidFill>
              </a:rPr>
              <a:t>Bounded</a:t>
            </a:r>
            <a:r>
              <a:rPr lang="it-IT" dirty="0">
                <a:solidFill>
                  <a:srgbClr val="FF0000"/>
                </a:solidFill>
              </a:rPr>
              <a:t> </a:t>
            </a:r>
            <a:r>
              <a:rPr lang="it-IT" dirty="0" err="1">
                <a:solidFill>
                  <a:srgbClr val="FF0000"/>
                </a:solidFill>
              </a:rPr>
              <a:t>Rationality</a:t>
            </a:r>
            <a:r>
              <a:rPr lang="it-IT" dirty="0">
                <a:solidFill>
                  <a:srgbClr val="FF0000"/>
                </a:solidFill>
              </a:rPr>
              <a:t> </a:t>
            </a:r>
            <a:r>
              <a:rPr lang="it-IT" dirty="0"/>
              <a:t>(</a:t>
            </a:r>
            <a:r>
              <a:rPr lang="it-IT" dirty="0" err="1"/>
              <a:t>J.Cohen</a:t>
            </a:r>
            <a:r>
              <a:rPr lang="it-IT" dirty="0"/>
              <a:t>, </a:t>
            </a:r>
            <a:r>
              <a:rPr lang="it-IT" dirty="0" err="1"/>
              <a:t>Boudon</a:t>
            </a:r>
            <a:r>
              <a:rPr lang="it-IT" dirty="0"/>
              <a:t>, Simon, </a:t>
            </a:r>
            <a:r>
              <a:rPr lang="it-IT" dirty="0" err="1"/>
              <a:t>Gigerenzer</a:t>
            </a:r>
            <a:r>
              <a:rPr lang="it-IT" dirty="0"/>
              <a:t>)</a:t>
            </a:r>
          </a:p>
          <a:p>
            <a:endParaRPr lang="it-IT" dirty="0"/>
          </a:p>
        </p:txBody>
      </p:sp>
    </p:spTree>
    <p:extLst>
      <p:ext uri="{BB962C8B-B14F-4D97-AF65-F5344CB8AC3E}">
        <p14:creationId xmlns:p14="http://schemas.microsoft.com/office/powerpoint/2010/main" val="4282701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 </a:t>
            </a:r>
          </a:p>
        </p:txBody>
      </p:sp>
      <p:sp>
        <p:nvSpPr>
          <p:cNvPr id="3" name="Segnaposto contenuto 2"/>
          <p:cNvSpPr>
            <a:spLocks noGrp="1"/>
          </p:cNvSpPr>
          <p:nvPr>
            <p:ph idx="1"/>
          </p:nvPr>
        </p:nvSpPr>
        <p:spPr/>
        <p:txBody>
          <a:bodyPr>
            <a:normAutofit fontScale="92500" lnSpcReduction="20000"/>
          </a:bodyPr>
          <a:lstStyle/>
          <a:p>
            <a:pPr marL="0" indent="0">
              <a:buNone/>
            </a:pPr>
            <a:r>
              <a:rPr lang="it-IT" sz="4000" b="1" dirty="0"/>
              <a:t>-</a:t>
            </a:r>
            <a:r>
              <a:rPr lang="it-IT" sz="4000" b="1" dirty="0" err="1"/>
              <a:t>Descriptive</a:t>
            </a:r>
            <a:r>
              <a:rPr lang="it-IT" sz="4000" b="1" dirty="0"/>
              <a:t> side:</a:t>
            </a:r>
            <a:r>
              <a:rPr lang="it-IT" sz="4000" b="1" dirty="0">
                <a:solidFill>
                  <a:srgbClr val="FF0000"/>
                </a:solidFill>
              </a:rPr>
              <a:t> </a:t>
            </a:r>
            <a:r>
              <a:rPr lang="it-IT" sz="4000" dirty="0" err="1"/>
              <a:t>What</a:t>
            </a:r>
            <a:r>
              <a:rPr lang="it-IT" sz="4000" dirty="0"/>
              <a:t> </a:t>
            </a:r>
            <a:r>
              <a:rPr lang="it-IT" sz="4000" dirty="0" err="1"/>
              <a:t>Kind</a:t>
            </a:r>
            <a:r>
              <a:rPr lang="it-IT" sz="4000" dirty="0"/>
              <a:t> Of </a:t>
            </a:r>
            <a:r>
              <a:rPr lang="it-IT" sz="4000" dirty="0" err="1"/>
              <a:t>Cognitivism</a:t>
            </a:r>
            <a:r>
              <a:rPr lang="it-IT" sz="4000" dirty="0"/>
              <a:t> </a:t>
            </a:r>
            <a:r>
              <a:rPr lang="it-IT" sz="4000" dirty="0" err="1"/>
              <a:t>Was</a:t>
            </a:r>
            <a:r>
              <a:rPr lang="it-IT" sz="4000" dirty="0"/>
              <a:t> </a:t>
            </a:r>
            <a:r>
              <a:rPr lang="it-IT" sz="4000" dirty="0" err="1"/>
              <a:t>Dominant</a:t>
            </a:r>
            <a:r>
              <a:rPr lang="it-IT" sz="4000" dirty="0"/>
              <a:t> in the ‘90s ? </a:t>
            </a:r>
          </a:p>
          <a:p>
            <a:pPr marL="0" indent="0">
              <a:buNone/>
            </a:pPr>
            <a:endParaRPr lang="it-IT" sz="4000" b="1" dirty="0">
              <a:solidFill>
                <a:srgbClr val="FF0000"/>
              </a:solidFill>
            </a:endParaRPr>
          </a:p>
          <a:p>
            <a:pPr marL="0" indent="0">
              <a:buNone/>
            </a:pPr>
            <a:r>
              <a:rPr lang="it-IT" sz="4000" b="1" dirty="0">
                <a:solidFill>
                  <a:srgbClr val="FF0000"/>
                </a:solidFill>
              </a:rPr>
              <a:t>         </a:t>
            </a:r>
            <a:r>
              <a:rPr lang="it-IT" sz="4000" b="1" dirty="0">
                <a:solidFill>
                  <a:srgbClr val="7030A0"/>
                </a:solidFill>
              </a:rPr>
              <a:t>CARTESIAN MIND</a:t>
            </a:r>
            <a:r>
              <a:rPr lang="it-IT" sz="4000" b="1" dirty="0"/>
              <a:t>&amp;</a:t>
            </a:r>
            <a:r>
              <a:rPr lang="it-IT" sz="4000" b="1" dirty="0">
                <a:solidFill>
                  <a:schemeClr val="accent2">
                    <a:lumMod val="75000"/>
                  </a:schemeClr>
                </a:solidFill>
              </a:rPr>
              <a:t>BRAIN IN THE VAT</a:t>
            </a:r>
          </a:p>
          <a:p>
            <a:pPr marL="0" indent="0">
              <a:buNone/>
            </a:pPr>
            <a:endParaRPr lang="it-IT" sz="4000" b="1" dirty="0">
              <a:solidFill>
                <a:schemeClr val="accent2">
                  <a:lumMod val="75000"/>
                </a:schemeClr>
              </a:solidFill>
            </a:endParaRPr>
          </a:p>
          <a:p>
            <a:pPr marL="0" indent="0">
              <a:buNone/>
            </a:pPr>
            <a:r>
              <a:rPr lang="it-IT" sz="4000" b="1" dirty="0"/>
              <a:t>-Normative Side: </a:t>
            </a:r>
            <a:r>
              <a:rPr lang="it-IT" sz="4000" dirty="0" err="1"/>
              <a:t>What</a:t>
            </a:r>
            <a:r>
              <a:rPr lang="it-IT" sz="4000" dirty="0"/>
              <a:t> </a:t>
            </a:r>
            <a:r>
              <a:rPr lang="it-IT" sz="4000" dirty="0" err="1"/>
              <a:t>Theory</a:t>
            </a:r>
            <a:r>
              <a:rPr lang="it-IT" sz="4000" dirty="0"/>
              <a:t> of </a:t>
            </a:r>
            <a:r>
              <a:rPr lang="it-IT" sz="4000" dirty="0" err="1"/>
              <a:t>Rationality</a:t>
            </a:r>
            <a:r>
              <a:rPr lang="it-IT" sz="4000" dirty="0"/>
              <a:t>?</a:t>
            </a:r>
          </a:p>
          <a:p>
            <a:pPr marL="0" indent="0">
              <a:buNone/>
            </a:pPr>
            <a:endParaRPr lang="it-IT" sz="4000" dirty="0">
              <a:solidFill>
                <a:schemeClr val="accent2">
                  <a:lumMod val="75000"/>
                </a:schemeClr>
              </a:solidFill>
            </a:endParaRPr>
          </a:p>
          <a:p>
            <a:pPr marL="0" indent="0">
              <a:buNone/>
            </a:pPr>
            <a:r>
              <a:rPr lang="it-IT" sz="4000" b="1" dirty="0">
                <a:solidFill>
                  <a:schemeClr val="accent2">
                    <a:lumMod val="75000"/>
                  </a:schemeClr>
                </a:solidFill>
              </a:rPr>
              <a:t>          </a:t>
            </a:r>
            <a:r>
              <a:rPr lang="it-IT" sz="4000" b="1" dirty="0">
                <a:solidFill>
                  <a:srgbClr val="00B050"/>
                </a:solidFill>
              </a:rPr>
              <a:t>ECOLOGICAL BOUNDED RATIONALITY</a:t>
            </a:r>
          </a:p>
          <a:p>
            <a:pPr marL="0" indent="0">
              <a:buNone/>
            </a:pPr>
            <a:endParaRPr lang="it-IT" sz="4000" b="1" dirty="0">
              <a:solidFill>
                <a:srgbClr val="00B050"/>
              </a:solidFill>
            </a:endParaRPr>
          </a:p>
          <a:p>
            <a:endParaRPr lang="it-IT" sz="4000" dirty="0"/>
          </a:p>
        </p:txBody>
      </p:sp>
      <p:sp>
        <p:nvSpPr>
          <p:cNvPr id="4" name="Freccia a destra 3"/>
          <p:cNvSpPr/>
          <p:nvPr/>
        </p:nvSpPr>
        <p:spPr>
          <a:xfrm flipV="1">
            <a:off x="1032934" y="3234268"/>
            <a:ext cx="668867" cy="364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ccia a destra 4"/>
          <p:cNvSpPr/>
          <p:nvPr/>
        </p:nvSpPr>
        <p:spPr>
          <a:xfrm flipV="1">
            <a:off x="1032934" y="5384802"/>
            <a:ext cx="668867" cy="364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892934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4000" b="1" dirty="0">
                <a:solidFill>
                  <a:srgbClr val="0070C0"/>
                </a:solidFill>
              </a:rPr>
              <a:t>1) CARTESIAN MIND of COGNITIVISM : </a:t>
            </a:r>
            <a:br>
              <a:rPr lang="it-IT" sz="4000" b="1" dirty="0">
                <a:solidFill>
                  <a:srgbClr val="0070C0"/>
                </a:solidFill>
              </a:rPr>
            </a:br>
            <a:r>
              <a:rPr lang="it-IT" sz="4000" b="1" dirty="0" err="1">
                <a:solidFill>
                  <a:srgbClr val="0070C0"/>
                </a:solidFill>
              </a:rPr>
              <a:t>Beahavioral</a:t>
            </a:r>
            <a:r>
              <a:rPr lang="it-IT" sz="4000" b="1" dirty="0">
                <a:solidFill>
                  <a:srgbClr val="0070C0"/>
                </a:solidFill>
              </a:rPr>
              <a:t> </a:t>
            </a:r>
            <a:r>
              <a:rPr lang="it-IT" sz="4000" b="1" dirty="0" err="1">
                <a:solidFill>
                  <a:srgbClr val="0070C0"/>
                </a:solidFill>
              </a:rPr>
              <a:t>Economics</a:t>
            </a:r>
            <a:r>
              <a:rPr lang="it-IT" b="1" dirty="0">
                <a:solidFill>
                  <a:srgbClr val="0070C0"/>
                </a:solidFill>
              </a:rPr>
              <a:t> (Simon and </a:t>
            </a:r>
            <a:br>
              <a:rPr lang="it-IT" b="1" dirty="0">
                <a:solidFill>
                  <a:srgbClr val="0070C0"/>
                </a:solidFill>
              </a:rPr>
            </a:br>
            <a:r>
              <a:rPr lang="it-IT" b="1" dirty="0" err="1">
                <a:solidFill>
                  <a:srgbClr val="0070C0"/>
                </a:solidFill>
              </a:rPr>
              <a:t>Kahneman</a:t>
            </a:r>
            <a:r>
              <a:rPr lang="it-IT" b="1" dirty="0">
                <a:solidFill>
                  <a:srgbClr val="0070C0"/>
                </a:solidFill>
              </a:rPr>
              <a:t> &amp; </a:t>
            </a:r>
            <a:r>
              <a:rPr lang="it-IT" b="1" dirty="0" err="1">
                <a:solidFill>
                  <a:srgbClr val="0070C0"/>
                </a:solidFill>
              </a:rPr>
              <a:t>Tversky</a:t>
            </a:r>
            <a:r>
              <a:rPr lang="it-IT" b="1" dirty="0">
                <a:solidFill>
                  <a:srgbClr val="0070C0"/>
                </a:solidFill>
              </a:rPr>
              <a:t>)       </a:t>
            </a:r>
          </a:p>
        </p:txBody>
      </p:sp>
      <p:sp>
        <p:nvSpPr>
          <p:cNvPr id="3" name="Segnaposto contenuto 2"/>
          <p:cNvSpPr>
            <a:spLocks noGrp="1"/>
          </p:cNvSpPr>
          <p:nvPr>
            <p:ph idx="1"/>
          </p:nvPr>
        </p:nvSpPr>
        <p:spPr/>
        <p:txBody>
          <a:bodyPr/>
          <a:lstStyle/>
          <a:p>
            <a:pPr marL="0" indent="0">
              <a:buNone/>
            </a:pPr>
            <a:r>
              <a:rPr lang="it-IT" altLang="it-IT" dirty="0"/>
              <a:t>MIND IS MODULAR (</a:t>
            </a:r>
            <a:r>
              <a:rPr lang="it-IT" altLang="it-IT" dirty="0" err="1"/>
              <a:t>Fodor</a:t>
            </a:r>
            <a:r>
              <a:rPr lang="it-IT" altLang="it-IT" dirty="0"/>
              <a:t>, 1975)</a:t>
            </a:r>
          </a:p>
          <a:p>
            <a:pPr marL="0" indent="0">
              <a:buNone/>
            </a:pPr>
            <a:r>
              <a:rPr lang="it-IT" altLang="it-IT" dirty="0"/>
              <a:t>METHAFOR OF SOFTWARE AND HARDWARE </a:t>
            </a:r>
          </a:p>
          <a:p>
            <a:pPr marL="0" indent="0">
              <a:buNone/>
            </a:pPr>
            <a:r>
              <a:rPr lang="it-IT" altLang="it-IT" dirty="0"/>
              <a:t>(</a:t>
            </a:r>
            <a:r>
              <a:rPr lang="it-IT" altLang="it-IT" dirty="0" err="1"/>
              <a:t>Putnam</a:t>
            </a:r>
            <a:r>
              <a:rPr lang="it-IT" altLang="it-IT" dirty="0"/>
              <a:t>, 1975)</a:t>
            </a:r>
          </a:p>
          <a:p>
            <a:pPr marL="0" indent="0">
              <a:buNone/>
            </a:pPr>
            <a:r>
              <a:rPr lang="it-IT" altLang="it-IT" dirty="0"/>
              <a:t>PROPERTY DUALISM (Davidson, 1970)</a:t>
            </a:r>
          </a:p>
          <a:p>
            <a:pPr marL="0" indent="0">
              <a:buNone/>
            </a:pPr>
            <a:r>
              <a:rPr lang="it-IT" altLang="it-IT" dirty="0"/>
              <a:t>THINKING IS ONLY DIGITAL COMPUTATION </a:t>
            </a:r>
          </a:p>
          <a:p>
            <a:pPr marL="0" indent="0">
              <a:buNone/>
            </a:pPr>
            <a:r>
              <a:rPr lang="it-IT" altLang="it-IT" dirty="0"/>
              <a:t>MENTAL REPRESENTATIONS ARE AMODAL (Descartes)</a:t>
            </a:r>
          </a:p>
          <a:p>
            <a:pPr marL="0" indent="0">
              <a:buNone/>
            </a:pPr>
            <a:r>
              <a:rPr lang="it-IT" altLang="it-IT" dirty="0"/>
              <a:t>MIND AS A SANDWICH (</a:t>
            </a:r>
            <a:r>
              <a:rPr lang="it-IT" altLang="it-IT" dirty="0" err="1"/>
              <a:t>Hurley</a:t>
            </a:r>
            <a:r>
              <a:rPr lang="it-IT" altLang="it-IT" dirty="0"/>
              <a:t>, 1998): </a:t>
            </a:r>
            <a:r>
              <a:rPr lang="it-IT" altLang="it-IT" dirty="0" err="1"/>
              <a:t>Mind</a:t>
            </a:r>
            <a:r>
              <a:rPr lang="it-IT" altLang="it-IT" dirty="0"/>
              <a:t> </a:t>
            </a:r>
            <a:r>
              <a:rPr lang="it-IT" altLang="it-IT" dirty="0" err="1"/>
              <a:t>is</a:t>
            </a:r>
            <a:r>
              <a:rPr lang="it-IT" altLang="it-IT" dirty="0"/>
              <a:t> the </a:t>
            </a:r>
            <a:r>
              <a:rPr lang="it-IT" altLang="it-IT" dirty="0" err="1"/>
              <a:t>tasty</a:t>
            </a:r>
            <a:r>
              <a:rPr lang="it-IT" altLang="it-IT" dirty="0"/>
              <a:t> </a:t>
            </a:r>
            <a:r>
              <a:rPr lang="it-IT" altLang="it-IT" dirty="0" err="1"/>
              <a:t>ham</a:t>
            </a:r>
            <a:r>
              <a:rPr lang="it-IT" altLang="it-IT" dirty="0"/>
              <a:t> </a:t>
            </a:r>
            <a:r>
              <a:rPr lang="it-IT" altLang="it-IT" dirty="0" err="1"/>
              <a:t>between</a:t>
            </a:r>
            <a:r>
              <a:rPr lang="it-IT" altLang="it-IT" dirty="0"/>
              <a:t> </a:t>
            </a:r>
            <a:r>
              <a:rPr lang="it-IT" altLang="it-IT" dirty="0" err="1"/>
              <a:t>insipid</a:t>
            </a:r>
            <a:r>
              <a:rPr lang="it-IT" altLang="it-IT" dirty="0"/>
              <a:t> </a:t>
            </a:r>
            <a:r>
              <a:rPr lang="it-IT" altLang="it-IT" dirty="0" err="1"/>
              <a:t>slices</a:t>
            </a:r>
            <a:r>
              <a:rPr lang="it-IT" altLang="it-IT" dirty="0"/>
              <a:t> of </a:t>
            </a:r>
            <a:r>
              <a:rPr lang="it-IT" altLang="it-IT" dirty="0" err="1"/>
              <a:t>action</a:t>
            </a:r>
            <a:r>
              <a:rPr lang="it-IT" altLang="it-IT" dirty="0"/>
              <a:t> and </a:t>
            </a:r>
            <a:r>
              <a:rPr lang="it-IT" altLang="it-IT" dirty="0" err="1"/>
              <a:t>senses</a:t>
            </a:r>
            <a:endParaRPr lang="it-IT" altLang="it-IT" dirty="0"/>
          </a:p>
          <a:p>
            <a:endParaRPr lang="it-IT" dirty="0"/>
          </a:p>
        </p:txBody>
      </p:sp>
      <p:pic>
        <p:nvPicPr>
          <p:cNvPr id="4" name="Picture 2" descr="DESCARTES: ghiandola pineale./nil ghiandola pineale (H), il pensiero di  Rene Descartes per essere l'organo attraverso il quale la mente controlla  il corpo. Incisione da Cartesio' trattato, 'De l'homme&quot;, 1664 Foto stock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38457" y="0"/>
            <a:ext cx="3962400" cy="2935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99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br>
              <a:rPr lang="it-IT" dirty="0"/>
            </a:br>
            <a:br>
              <a:rPr lang="it-IT" dirty="0"/>
            </a:br>
            <a:r>
              <a:rPr lang="it-IT" dirty="0"/>
              <a:t>How </a:t>
            </a:r>
            <a:r>
              <a:rPr lang="it-IT" dirty="0" err="1"/>
              <a:t>is</a:t>
            </a:r>
            <a:r>
              <a:rPr lang="it-IT" dirty="0"/>
              <a:t> </a:t>
            </a:r>
            <a:r>
              <a:rPr lang="it-IT" dirty="0" err="1"/>
              <a:t>it</a:t>
            </a:r>
            <a:r>
              <a:rPr lang="it-IT" dirty="0"/>
              <a:t> </a:t>
            </a:r>
            <a:r>
              <a:rPr lang="it-IT" dirty="0" err="1"/>
              <a:t>possible</a:t>
            </a:r>
            <a:r>
              <a:rPr lang="it-IT" dirty="0"/>
              <a:t> to </a:t>
            </a:r>
            <a:r>
              <a:rPr lang="it-IT" dirty="0" err="1"/>
              <a:t>avoid</a:t>
            </a:r>
            <a:r>
              <a:rPr lang="it-IT" dirty="0"/>
              <a:t> the </a:t>
            </a:r>
            <a:r>
              <a:rPr lang="it-IT" dirty="0" err="1"/>
              <a:t>neural</a:t>
            </a:r>
            <a:r>
              <a:rPr lang="it-IT" dirty="0"/>
              <a:t> </a:t>
            </a:r>
            <a:r>
              <a:rPr lang="it-IT" dirty="0" err="1"/>
              <a:t>constraints</a:t>
            </a:r>
            <a:r>
              <a:rPr lang="it-IT" dirty="0"/>
              <a:t>? How to </a:t>
            </a:r>
            <a:r>
              <a:rPr lang="it-IT" dirty="0" err="1"/>
              <a:t>explain</a:t>
            </a:r>
            <a:r>
              <a:rPr lang="it-IT" dirty="0"/>
              <a:t>:</a:t>
            </a:r>
            <a:br>
              <a:rPr lang="it-IT" dirty="0"/>
            </a:br>
            <a:br>
              <a:rPr lang="it-IT" dirty="0"/>
            </a:br>
            <a:endParaRPr lang="it-IT" dirty="0"/>
          </a:p>
        </p:txBody>
      </p:sp>
      <p:sp>
        <p:nvSpPr>
          <p:cNvPr id="3" name="Segnaposto contenuto 2"/>
          <p:cNvSpPr>
            <a:spLocks noGrp="1"/>
          </p:cNvSpPr>
          <p:nvPr>
            <p:ph idx="1"/>
          </p:nvPr>
        </p:nvSpPr>
        <p:spPr/>
        <p:txBody>
          <a:bodyPr/>
          <a:lstStyle/>
          <a:p>
            <a:r>
              <a:rPr lang="it-IT" dirty="0" err="1"/>
              <a:t>Neuropathology</a:t>
            </a:r>
            <a:r>
              <a:rPr lang="it-IT" dirty="0"/>
              <a:t> </a:t>
            </a:r>
            <a:r>
              <a:rPr lang="it-IT" dirty="0" err="1"/>
              <a:t>effects</a:t>
            </a:r>
            <a:r>
              <a:rPr lang="it-IT" dirty="0"/>
              <a:t>?</a:t>
            </a:r>
          </a:p>
          <a:p>
            <a:r>
              <a:rPr lang="it-IT" dirty="0" err="1"/>
              <a:t>Neuropaharmacology</a:t>
            </a:r>
            <a:r>
              <a:rPr lang="it-IT" dirty="0"/>
              <a:t> </a:t>
            </a:r>
            <a:r>
              <a:rPr lang="it-IT" dirty="0" err="1"/>
              <a:t>effects</a:t>
            </a:r>
            <a:r>
              <a:rPr lang="it-IT" dirty="0"/>
              <a:t>?</a:t>
            </a:r>
          </a:p>
          <a:p>
            <a:r>
              <a:rPr lang="it-IT" dirty="0" err="1"/>
              <a:t>Psychiatric</a:t>
            </a:r>
            <a:r>
              <a:rPr lang="it-IT" dirty="0"/>
              <a:t> </a:t>
            </a:r>
            <a:r>
              <a:rPr lang="it-IT" dirty="0" err="1"/>
              <a:t>disorders</a:t>
            </a:r>
            <a:r>
              <a:rPr lang="it-IT" dirty="0"/>
              <a:t>?</a:t>
            </a:r>
          </a:p>
        </p:txBody>
      </p:sp>
    </p:spTree>
    <p:extLst>
      <p:ext uri="{BB962C8B-B14F-4D97-AF65-F5344CB8AC3E}">
        <p14:creationId xmlns:p14="http://schemas.microsoft.com/office/powerpoint/2010/main" val="261236022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11921</TotalTime>
  <Words>2588</Words>
  <Application>Microsoft Office PowerPoint</Application>
  <PresentationFormat>Grand écran</PresentationFormat>
  <Paragraphs>193</Paragraphs>
  <Slides>35</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35</vt:i4>
      </vt:variant>
    </vt:vector>
  </HeadingPairs>
  <TitlesOfParts>
    <vt:vector size="39" baseType="lpstr">
      <vt:lpstr>Arial</vt:lpstr>
      <vt:lpstr>Calibri</vt:lpstr>
      <vt:lpstr>Calibri Light</vt:lpstr>
      <vt:lpstr>Tema di Office</vt:lpstr>
      <vt:lpstr> METHODOLOGICAL INDIVIDUALISM AND CONTEMPORARY  SOCIAL SCIENCES  Thursday and Friday, 6 &amp;amp; 7, July 2023  Université Sorbonne 1, rue Victor Cousin 75005 Paris</vt:lpstr>
      <vt:lpstr>SNAPSHOT</vt:lpstr>
      <vt:lpstr>Raymond Boudon (1934-2013)</vt:lpstr>
      <vt:lpstr>Boudon, R., &amp; Viale, R., (2000). “Reason, cognition and society”.  Mind &amp; Society, 1,vol. 1. </vt:lpstr>
      <vt:lpstr>2012                             2013</vt:lpstr>
      <vt:lpstr>1990-2013 METHODOLOGICAL COGNITIVISM Principles:</vt:lpstr>
      <vt:lpstr> </vt:lpstr>
      <vt:lpstr>1) CARTESIAN MIND of COGNITIVISM :  Beahavioral Economics (Simon and  Kahneman &amp; Tversky)       </vt:lpstr>
      <vt:lpstr>  How is it possible to avoid the neural constraints? How to explain:  </vt:lpstr>
      <vt:lpstr>2) BRAIN IN THE VAT: neuroeco nomics  (Camerer, Lowenstein)   </vt:lpstr>
      <vt:lpstr>How is it possible to avoid the causal influences of:</vt:lpstr>
      <vt:lpstr>3) NARROW EMBODIED COGNITION  (NEC)</vt:lpstr>
      <vt:lpstr>How is it possible not to consider that:</vt:lpstr>
      <vt:lpstr>4) WIDE EMBODIED COGNITION (WEC) 4 E’s Embodied, Enacting,          Extended, Embedded: ecological rationality</vt:lpstr>
      <vt:lpstr>Présentation PowerPoint</vt:lpstr>
      <vt:lpstr>New Question</vt:lpstr>
      <vt:lpstr>  1) LIMITS OF DECISION  MAKING PARADIGM</vt:lpstr>
      <vt:lpstr>Normative reference to SEU </vt:lpstr>
      <vt:lpstr>Pathological Statistical Intuitions from  Abstract Descriptive One Shot Tests</vt:lpstr>
      <vt:lpstr>SEU Avatar Psychology of Decision Making (CARTESIAN MIND)</vt:lpstr>
      <vt:lpstr>2) SIMON’S ALTERNATIVE OF  PROBLEM SOLVING</vt:lpstr>
      <vt:lpstr>Cognitive Success (Viale, 2021)</vt:lpstr>
      <vt:lpstr>Présentation PowerPoint</vt:lpstr>
      <vt:lpstr> Environmental feed-backs are the most effective in modelling human actions in problem solving (Simon, 1981). </vt:lpstr>
      <vt:lpstr>3) ENACTIVE PROBLEM SOLVING: “portmanteau” between problem solving and enacting (Viale, 2023; Viale, Gallagher, and Gallese, 2023)</vt:lpstr>
      <vt:lpstr>Présentation PowerPoint</vt:lpstr>
      <vt:lpstr>Social problem space is about  social affordances</vt:lpstr>
      <vt:lpstr>Présentation PowerPoint</vt:lpstr>
      <vt:lpstr>Social Affordances</vt:lpstr>
      <vt:lpstr>NEUROSCIENCE OF SOCIAL ENACTIVE PROBLEM SOLVING  </vt:lpstr>
      <vt:lpstr>Présentation PowerPoint</vt:lpstr>
      <vt:lpstr>Présentation PowerPoint</vt:lpstr>
      <vt:lpstr>Présentation PowerPoint</vt:lpstr>
      <vt:lpstr>Conclusion: EMBODIED INDIVIDUALISM</vt:lpstr>
      <vt:lpstr>THANKS FOR YOUR EMBODIED BOUNDED ATTENTION and New Readings related to Embodied Cognitive Individualism  Gigerenzer, G., Shabnam, M.,  and Viale, R. Companion to Herbert Simon. Elgar (2023)  Viale, R., Gallagher, S.,  and Gallese, V. «BOUNDED RATIONALITY, ENACTIVE PROBLEM SOLVING, AND THE NEUROSCIENCE OF SOCIAL INTERACTION”. Frontiers in Psychology 14:1152866. doi: 10.3389/fpsyg.2023.1152866 (2023)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Explaining Social Action by Embodied Cognition: From Methodological Cognitivism to Embodied Cognitive Individualism</dc:title>
  <dc:creator>Administrator</dc:creator>
  <cp:lastModifiedBy>NATHALIE BULLE</cp:lastModifiedBy>
  <cp:revision>52</cp:revision>
  <cp:lastPrinted>2023-07-04T15:18:13Z</cp:lastPrinted>
  <dcterms:created xsi:type="dcterms:W3CDTF">2023-06-26T08:53:44Z</dcterms:created>
  <dcterms:modified xsi:type="dcterms:W3CDTF">2023-07-12T13:35:18Z</dcterms:modified>
</cp:coreProperties>
</file>