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7" r:id="rId4"/>
    <p:sldId id="268" r:id="rId5"/>
    <p:sldId id="279" r:id="rId6"/>
    <p:sldId id="271" r:id="rId7"/>
    <p:sldId id="274" r:id="rId8"/>
    <p:sldId id="275" r:id="rId9"/>
    <p:sldId id="276" r:id="rId10"/>
    <p:sldId id="259" r:id="rId11"/>
    <p:sldId id="280" r:id="rId12"/>
    <p:sldId id="281" r:id="rId13"/>
    <p:sldId id="266" r:id="rId14"/>
    <p:sldId id="272" r:id="rId15"/>
    <p:sldId id="273" r:id="rId16"/>
    <p:sldId id="263" r:id="rId17"/>
    <p:sldId id="277" r:id="rId18"/>
    <p:sldId id="282" r:id="rId19"/>
    <p:sldId id="283" r:id="rId20"/>
    <p:sldId id="284" r:id="rId21"/>
    <p:sldId id="285" r:id="rId22"/>
    <p:sldId id="264" r:id="rId23"/>
    <p:sldId id="286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BF902-E38C-4160-8D0B-FDAD5027300E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770A7-9BFE-494D-862B-1ADAE0944F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2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770A7-9BFE-494D-862B-1ADAE0944F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4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770A7-9BFE-494D-862B-1ADAE0944F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4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771A1D-7AC0-EFD0-DE38-544ED9E52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BAE9E9A-1041-58E7-E0C1-A68E8DCC9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92B9E1-4F0C-AA74-7830-23F059A08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4CD2-7128-464D-9E78-AF5F1793F04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AD6188-0CAB-2FB5-6803-8AA116412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2A6B39-01EC-D706-69F9-90D2CEB1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9634-5DA8-423F-950B-6AE3D72D1D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4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24817A-24BE-3E9D-CA53-5D9ED08F4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EB333D-457F-A451-D2A4-80BC98DF0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33DDF5-64AC-DD77-B37D-0107DCA8E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4CD2-7128-464D-9E78-AF5F1793F04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71CA9D-1954-7EA7-2AEF-5F610976F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0A1B5A-D9A2-0219-32EF-D2CDAF65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9634-5DA8-423F-950B-6AE3D72D1D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2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28A3B29-E1E1-6706-6878-2C6262F0E4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6653C76-A8C5-EDE7-7FF6-E777F818F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B065CF-C31F-185D-9A85-B3F4C424A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4CD2-7128-464D-9E78-AF5F1793F04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0AA638-9089-CC0D-7532-5BCA1E1C3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69795F-5507-6AE4-BDD0-889BDF986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9634-5DA8-423F-950B-6AE3D72D1D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7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AADBFF-BD26-1564-345B-39A14EACF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539D68-65CF-F83D-4C2E-FCADFC554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BE4700-96FE-197F-14AD-7FA2741CB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4CD2-7128-464D-9E78-AF5F1793F04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F92440-6AF0-0A04-C6B0-C7227B0B0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C0DFC7-B6E8-0C4F-C5E4-B442B5D06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9634-5DA8-423F-950B-6AE3D72D1D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3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D934CC-5743-1C19-FCA4-E986BEFE0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242F09-0AA9-B98B-30A3-A6014B150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A9314E-2AD2-53B4-E238-DC173D82D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4CD2-7128-464D-9E78-AF5F1793F04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3E4007-00C5-4C09-3024-FF0F29445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0EE033-26C1-184B-420E-CEC0DECE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9634-5DA8-423F-950B-6AE3D72D1D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8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2EAB49-3482-D74C-7363-37E382D9A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0F243A-1F52-7D68-3E4C-A23136E2C0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9F22C69-8D56-C67B-1B0C-42BD5FD95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D712E9-FD4D-40B6-4CAB-3D19BEB1E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4CD2-7128-464D-9E78-AF5F1793F04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1C0B36-AE72-476F-4E65-235222A81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82B6E1-7472-777A-E412-3DD665625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9634-5DA8-423F-950B-6AE3D72D1D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7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5A89A1-192A-D956-F803-B915C74D1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53D483-343F-6270-7A64-1FA648DF0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A193D3-65B4-83A9-125C-5F6C8FBD4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EB858E9-3E5F-1037-49FB-9949F3A3B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C8D4781-5B81-4E16-C70C-0A46B1ABD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A740ACC-81D3-C3E2-8343-79DDCE03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4CD2-7128-464D-9E78-AF5F1793F04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31596D3-FB86-6F62-BB20-005F447D0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8757AF8-8EC7-6942-5245-2AA6AE83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9634-5DA8-423F-950B-6AE3D72D1D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4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056CA9-47C6-51AF-D7A8-770BEEB3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DEA717A-2362-6C36-F8FE-EA7D19CA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4CD2-7128-464D-9E78-AF5F1793F04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342768F-DCB5-6211-AABD-B2051C037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DCAA77-D6FF-FECB-7D06-BBD58B264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9634-5DA8-423F-950B-6AE3D72D1D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1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97ED764-85F2-D6B6-E90B-6A91F1A7A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4CD2-7128-464D-9E78-AF5F1793F04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C99A9B8-2088-5930-70A4-33BDF5C93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165B321-D624-528A-BE5C-862D1D76B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9634-5DA8-423F-950B-6AE3D72D1D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F34918-9727-C6A1-1B39-D661AC3C3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272E41-A075-F608-381E-390E2ED94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DB016E-1E4B-772C-AECC-8E53CD12F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38DFE2-D924-CB48-24A8-225A2493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4CD2-7128-464D-9E78-AF5F1793F04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5F6D40-1698-E941-C770-B555C37BB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34066E-C1C2-EE99-4D5F-C4DBC5A2B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9634-5DA8-423F-950B-6AE3D72D1D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1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C3AB0-D7FB-B34F-0E4F-50191C353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128CBCB-D808-2452-705D-4F04E651F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55A63D-BFCE-D78B-B5A5-430D137E2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F29158-DDFF-4A88-E6B2-05F45D693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4CD2-7128-464D-9E78-AF5F1793F04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6E39E2-DA5C-3783-FFDC-75591EAE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30D736-7CF1-1B1A-E1F3-AF93F7E3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9634-5DA8-423F-950B-6AE3D72D1D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4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5B10FAA-673D-5DAF-BA46-9A5808B3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83DEEA-4BA5-42F4-D993-7128F158A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DA0B56-3177-104C-2894-C7534D02BA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54CD2-7128-464D-9E78-AF5F1793F044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318285-18BC-5C8E-1997-4FDEA8378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80867F-7D79-85DF-6338-17E14AB18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99634-5DA8-423F-950B-6AE3D72D1D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0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946676-EC70-81B4-CB2E-C57E48C11A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78" y="841712"/>
            <a:ext cx="11525062" cy="2387600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Cambria" panose="02040503050406030204" pitchFamily="18" charset="0"/>
                <a:ea typeface="Cambria" panose="02040503050406030204" pitchFamily="18" charset="0"/>
              </a:rPr>
              <a:t>Methodological individualism/</a:t>
            </a:r>
            <a:br>
              <a:rPr lang="en-US" sz="5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5400" b="1" dirty="0">
                <a:latin typeface="Cambria" panose="02040503050406030204" pitchFamily="18" charset="0"/>
                <a:ea typeface="Cambria" panose="02040503050406030204" pitchFamily="18" charset="0"/>
              </a:rPr>
              <a:t>sociology of knowledge/</a:t>
            </a:r>
            <a:br>
              <a:rPr lang="en-US" sz="5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5400" b="1" dirty="0">
                <a:latin typeface="Cambria" panose="02040503050406030204" pitchFamily="18" charset="0"/>
                <a:ea typeface="Cambria" panose="02040503050406030204" pitchFamily="18" charset="0"/>
              </a:rPr>
              <a:t>cognitive sociology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7217D9C-B138-DCC4-F685-3FCC034F9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978" y="3864584"/>
            <a:ext cx="11525062" cy="2536217"/>
          </a:xfrm>
        </p:spPr>
        <p:txBody>
          <a:bodyPr>
            <a:no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Renaud Fillieule</a:t>
            </a:r>
          </a:p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Université de Lille - CLERSÉ UMR 8019</a:t>
            </a:r>
          </a:p>
          <a:p>
            <a:endParaRPr lang="fr-FR" sz="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Methodological Individualism and Contemporary Social Sciences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6-7 July 2023 - Sorbonne University - GEMASS </a:t>
            </a:r>
          </a:p>
        </p:txBody>
      </p:sp>
    </p:spTree>
    <p:extLst>
      <p:ext uri="{BB962C8B-B14F-4D97-AF65-F5344CB8AC3E}">
        <p14:creationId xmlns:p14="http://schemas.microsoft.com/office/powerpoint/2010/main" val="4126308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MI versus polylogism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9229"/>
            <a:ext cx="10515600" cy="399303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Is reason universal or socially determined?</a:t>
            </a:r>
          </a:p>
          <a:p>
            <a:pPr marL="0" indent="0"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06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MI versus polylogism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9229"/>
            <a:ext cx="10515600" cy="399303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Is reason universal or socially determined?</a:t>
            </a:r>
          </a:p>
          <a:p>
            <a:pPr marL="0" indent="0"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Lucien Lévy-Bruhl and the “primitive mentality”</a:t>
            </a:r>
          </a:p>
          <a:p>
            <a:pPr marL="0" indent="0"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425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MI versus polylogism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9229"/>
            <a:ext cx="10515600" cy="399303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Is reason universal or socially determined?</a:t>
            </a:r>
          </a:p>
          <a:p>
            <a:pPr marL="0" indent="0"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Lucien Lévy-Bruhl and the “primitive mentality”</a:t>
            </a:r>
          </a:p>
          <a:p>
            <a:pPr marL="0" indent="0"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Are cognitive biases a sign of a “pre-logical mentality” or of “subjective rationality”?</a:t>
            </a:r>
          </a:p>
          <a:p>
            <a:endParaRPr lang="en-US" sz="3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40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Quotes against polylogism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FE9B385A-F1D2-5FF1-40C9-07153859BE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82224"/>
              </p:ext>
            </p:extLst>
          </p:nvPr>
        </p:nvGraphicFramePr>
        <p:xfrm>
          <a:off x="838200" y="1901825"/>
          <a:ext cx="1051560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350">
                  <a:extLst>
                    <a:ext uri="{9D8B030D-6E8A-4147-A177-3AD203B41FA5}">
                      <a16:colId xmlns:a16="http://schemas.microsoft.com/office/drawing/2014/main" val="3119671314"/>
                    </a:ext>
                  </a:extLst>
                </a:gridCol>
                <a:gridCol w="7715250">
                  <a:extLst>
                    <a:ext uri="{9D8B030D-6E8A-4147-A177-3AD203B41FA5}">
                      <a16:colId xmlns:a16="http://schemas.microsoft.com/office/drawing/2014/main" val="3214923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48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ctr"/>
                      <a:r>
                        <a:rPr lang="fr-FR" sz="3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Weber 1904</a:t>
                      </a:r>
                      <a:endParaRPr lang="en-US" sz="3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“a systematically correct scientific proof in the social sciences, if it is to achieve its purpose, must be acknowledged as correct even by a Chinese”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766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Popper 1945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“the unity of human reason”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42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ctr"/>
                      <a:r>
                        <a:rPr lang="fr-FR" sz="3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Mises 1949</a:t>
                      </a:r>
                      <a:endParaRPr lang="en-US" sz="3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“uniformity and immutability of the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logical structure of the human mind”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772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ctr"/>
                      <a:r>
                        <a:rPr lang="fr-FR" sz="3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Boudon 1990</a:t>
                      </a:r>
                      <a:endParaRPr lang="en-US" sz="3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“universality of the rules of functioning of thought”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121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099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MI versus “false consciousness”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3484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Engels “Letter to Franz Mehring” 1893</a:t>
            </a:r>
          </a:p>
          <a:p>
            <a:pPr marL="0" indent="0">
              <a:buNone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“Ideology is a process accomplished by the so-called thinker consciously, it is true, but with a false consciousness. The real motive forces impelling him remain unknown to him; otherwise it simply would not be an ideological process.” </a:t>
            </a:r>
          </a:p>
          <a:p>
            <a:pPr marL="0" indent="0">
              <a:buNone/>
            </a:pPr>
            <a:endParaRPr lang="en-US" sz="1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315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MI versus “false consciousness”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3484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Engels “Letter to Franz Mehring” 1893</a:t>
            </a:r>
          </a:p>
          <a:p>
            <a:pPr marL="0" indent="0">
              <a:buNone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“Ideology is a process accomplished by the so-called thinker consciously, it is true, but with a false consciousness. The real motive forces impelling him remain unknown to him; otherwise it simply would not be an ideological process.” </a:t>
            </a:r>
          </a:p>
          <a:p>
            <a:pPr marL="0" indent="0">
              <a:buNone/>
            </a:pPr>
            <a:endParaRPr lang="en-US" sz="1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“Commodity fetishism” as counter-example</a:t>
            </a:r>
          </a:p>
        </p:txBody>
      </p:sp>
    </p:spTree>
    <p:extLst>
      <p:ext uri="{BB962C8B-B14F-4D97-AF65-F5344CB8AC3E}">
        <p14:creationId xmlns:p14="http://schemas.microsoft.com/office/powerpoint/2010/main" val="1004654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MI versus the “strong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”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2627"/>
            <a:ext cx="10515600" cy="38734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David Bloor </a:t>
            </a:r>
            <a:r>
              <a:rPr lang="en-US" sz="3600" b="1" i="1" dirty="0">
                <a:latin typeface="Cambria" panose="02040503050406030204" pitchFamily="18" charset="0"/>
                <a:ea typeface="Cambria" panose="02040503050406030204" pitchFamily="18" charset="0"/>
              </a:rPr>
              <a:t>Knowledge and social imagery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 1976</a:t>
            </a:r>
            <a:endParaRPr lang="en-US" sz="36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0F76DEB7-73C8-981E-5AF2-16DA4482A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15907"/>
              </p:ext>
            </p:extLst>
          </p:nvPr>
        </p:nvGraphicFramePr>
        <p:xfrm>
          <a:off x="4678894" y="3064933"/>
          <a:ext cx="2839508" cy="231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9508">
                  <a:extLst>
                    <a:ext uri="{9D8B030D-6E8A-4147-A177-3AD203B41FA5}">
                      <a16:colId xmlns:a16="http://schemas.microsoft.com/office/drawing/2014/main" val="454728239"/>
                    </a:ext>
                  </a:extLst>
                </a:gridCol>
              </a:tblGrid>
              <a:tr h="215688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Causality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Impartiality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Symmetry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Reflexivity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870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361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MI versus the “strong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”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2627"/>
            <a:ext cx="10515600" cy="38734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David Bloor </a:t>
            </a:r>
            <a:r>
              <a:rPr lang="en-US" sz="3600" b="1" i="1" dirty="0">
                <a:latin typeface="Cambria" panose="02040503050406030204" pitchFamily="18" charset="0"/>
                <a:ea typeface="Cambria" panose="02040503050406030204" pitchFamily="18" charset="0"/>
              </a:rPr>
              <a:t>Knowledge and social imagery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 1976</a:t>
            </a:r>
            <a:endParaRPr lang="en-US" sz="36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Causal model vs teleological model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0F76DEB7-73C8-981E-5AF2-16DA4482A258}"/>
              </a:ext>
            </a:extLst>
          </p:cNvPr>
          <p:cNvGraphicFramePr>
            <a:graphicFrameLocks noGrp="1"/>
          </p:cNvGraphicFramePr>
          <p:nvPr/>
        </p:nvGraphicFramePr>
        <p:xfrm>
          <a:off x="4678894" y="3064933"/>
          <a:ext cx="2839508" cy="231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9508">
                  <a:extLst>
                    <a:ext uri="{9D8B030D-6E8A-4147-A177-3AD203B41FA5}">
                      <a16:colId xmlns:a16="http://schemas.microsoft.com/office/drawing/2014/main" val="454728239"/>
                    </a:ext>
                  </a:extLst>
                </a:gridCol>
              </a:tblGrid>
              <a:tr h="215688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Causality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Impartiality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Symmetry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3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Reflexivity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870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992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MI versus “social constructivism”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1134"/>
            <a:ext cx="10515600" cy="4090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Bruno Latour &amp; Stev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e </a:t>
            </a:r>
            <a:r>
              <a:rPr lang="en-US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Woolgar</a:t>
            </a:r>
            <a:br>
              <a:rPr lang="en-US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200" b="1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Laboratory life: The construction of scientific facts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1979</a:t>
            </a:r>
          </a:p>
          <a:p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796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MI versus “social constructivism”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1134"/>
            <a:ext cx="10515600" cy="4090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Bruno Latour &amp; Stev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e </a:t>
            </a:r>
            <a:r>
              <a:rPr lang="en-US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Woolgar</a:t>
            </a:r>
            <a:br>
              <a:rPr lang="en-US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200" b="1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Laboratory life: The construction of scientific facts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1979</a:t>
            </a:r>
          </a:p>
          <a:p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There is no external reality prior to the social interactions between lab scientists and their machines</a:t>
            </a:r>
          </a:p>
          <a:p>
            <a:endParaRPr lang="en-US" sz="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2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8708"/>
            <a:ext cx="10515600" cy="47497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00" b="1" dirty="0">
                <a:latin typeface="Cambria" panose="02040503050406030204" pitchFamily="18" charset="0"/>
                <a:ea typeface="Cambria" panose="02040503050406030204" pitchFamily="18" charset="0"/>
              </a:rPr>
              <a:t>Raymond Boudon 1997</a:t>
            </a:r>
          </a:p>
          <a:p>
            <a:pPr marL="0" indent="0">
              <a:buNone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“For all those who adhere to the principles of an individualistic methodology, a collective belief can only be explained insofar as it makes sense for an ideal-typical subject”</a:t>
            </a:r>
          </a:p>
        </p:txBody>
      </p:sp>
    </p:spTree>
    <p:extLst>
      <p:ext uri="{BB962C8B-B14F-4D97-AF65-F5344CB8AC3E}">
        <p14:creationId xmlns:p14="http://schemas.microsoft.com/office/powerpoint/2010/main" val="3864439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MI versus “social constructivism”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1134"/>
            <a:ext cx="10515600" cy="4090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Bruno Latour &amp; Stev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e </a:t>
            </a:r>
            <a:r>
              <a:rPr lang="en-US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Woolgar</a:t>
            </a:r>
            <a:br>
              <a:rPr lang="en-US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200" b="1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Laboratory life: The construction of scientific facts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1979</a:t>
            </a:r>
          </a:p>
          <a:p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There is no external reality prior to the social interactions between lab scientists and their machines</a:t>
            </a:r>
          </a:p>
          <a:p>
            <a:endParaRPr lang="en-US" sz="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The “deconstruction” of scientific facts?</a:t>
            </a:r>
          </a:p>
          <a:p>
            <a:endParaRPr lang="en-US" sz="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225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MI versus “social constructivism”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1134"/>
            <a:ext cx="10515600" cy="4090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Bruno Latour &amp; Stev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e </a:t>
            </a:r>
            <a:r>
              <a:rPr lang="en-US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Woolgar</a:t>
            </a:r>
            <a:br>
              <a:rPr lang="en-US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200" b="1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Laboratory life: The construction of scientific facts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1979</a:t>
            </a:r>
          </a:p>
          <a:p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There is no external reality prior to the social interactions between lab scientists and their machines</a:t>
            </a:r>
          </a:p>
          <a:p>
            <a:endParaRPr lang="en-US" sz="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The “deconstruction” of scientific facts?</a:t>
            </a:r>
          </a:p>
          <a:p>
            <a:endParaRPr lang="en-US" sz="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{Estrangement &amp; hubris} vs {understanding and humility}</a:t>
            </a:r>
          </a:p>
        </p:txBody>
      </p:sp>
    </p:spTree>
    <p:extLst>
      <p:ext uri="{BB962C8B-B14F-4D97-AF65-F5344CB8AC3E}">
        <p14:creationId xmlns:p14="http://schemas.microsoft.com/office/powerpoint/2010/main" val="2495187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From sociology of knowledge</a:t>
            </a: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to cognitive sociology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5B228A-8EFC-FE21-FF00-9692E282D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2396"/>
            <a:ext cx="10515600" cy="49032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R. K. Merton “The sociology of knowledge” 1945</a:t>
            </a:r>
          </a:p>
          <a:p>
            <a:pPr marL="0" indent="0">
              <a:buNone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“… thought has an existential basis in so far as it is not immanently determined and in so far as one or another of its aspects can be derived from extra-cognitive factors”</a:t>
            </a:r>
          </a:p>
        </p:txBody>
      </p:sp>
    </p:spTree>
    <p:extLst>
      <p:ext uri="{BB962C8B-B14F-4D97-AF65-F5344CB8AC3E}">
        <p14:creationId xmlns:p14="http://schemas.microsoft.com/office/powerpoint/2010/main" val="3757427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From sociology of knowledge</a:t>
            </a: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to cognitive sociology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5B228A-8EFC-FE21-FF00-9692E282D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2396"/>
            <a:ext cx="10515600" cy="49032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R. K. Merton “The sociology of knowledge” 1945</a:t>
            </a:r>
          </a:p>
          <a:p>
            <a:pPr marL="0" indent="0">
              <a:buNone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“… thought has an existential basis in so far as it is not immanently determined and in so far as one or another of its aspects can be derived from extra-cognitive factors”</a:t>
            </a:r>
          </a:p>
          <a:p>
            <a:pPr marL="0" indent="0" algn="ctr">
              <a:buNone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Larry Laudan </a:t>
            </a:r>
            <a:r>
              <a:rPr lang="en-US" sz="3600" b="1" i="1" dirty="0">
                <a:latin typeface="Cambria" panose="02040503050406030204" pitchFamily="18" charset="0"/>
                <a:ea typeface="Cambria" panose="02040503050406030204" pitchFamily="18" charset="0"/>
              </a:rPr>
              <a:t>Progress and its problems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 1977</a:t>
            </a:r>
          </a:p>
          <a:p>
            <a:pPr marL="0" indent="0">
              <a:buNone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“… the sociology of knowledge may step in to explain beliefs if and only if those beliefs cannot be explained in terms of their rational merits” </a:t>
            </a:r>
          </a:p>
        </p:txBody>
      </p:sp>
    </p:spTree>
    <p:extLst>
      <p:ext uri="{BB962C8B-B14F-4D97-AF65-F5344CB8AC3E}">
        <p14:creationId xmlns:p14="http://schemas.microsoft.com/office/powerpoint/2010/main" val="1997748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From sociology of knowledge</a:t>
            </a:r>
            <a:b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to cognitive sociology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Espace réservé du contenu 3">
            <a:extLst>
              <a:ext uri="{FF2B5EF4-FFF2-40B4-BE49-F238E27FC236}">
                <a16:creationId xmlns:a16="http://schemas.microsoft.com/office/drawing/2014/main" id="{2FEAA449-70A9-1299-48DA-D0FE5267FD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481193"/>
              </p:ext>
            </p:extLst>
          </p:nvPr>
        </p:nvGraphicFramePr>
        <p:xfrm>
          <a:off x="190500" y="2054130"/>
          <a:ext cx="11808000" cy="44607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91399">
                  <a:extLst>
                    <a:ext uri="{9D8B030D-6E8A-4147-A177-3AD203B41FA5}">
                      <a16:colId xmlns:a16="http://schemas.microsoft.com/office/drawing/2014/main" val="185545238"/>
                    </a:ext>
                  </a:extLst>
                </a:gridCol>
                <a:gridCol w="3138867">
                  <a:extLst>
                    <a:ext uri="{9D8B030D-6E8A-4147-A177-3AD203B41FA5}">
                      <a16:colId xmlns:a16="http://schemas.microsoft.com/office/drawing/2014/main" val="1351324333"/>
                    </a:ext>
                  </a:extLst>
                </a:gridCol>
                <a:gridCol w="3138867">
                  <a:extLst>
                    <a:ext uri="{9D8B030D-6E8A-4147-A177-3AD203B41FA5}">
                      <a16:colId xmlns:a16="http://schemas.microsoft.com/office/drawing/2014/main" val="158547291"/>
                    </a:ext>
                  </a:extLst>
                </a:gridCol>
                <a:gridCol w="3138867">
                  <a:extLst>
                    <a:ext uri="{9D8B030D-6E8A-4147-A177-3AD203B41FA5}">
                      <a16:colId xmlns:a16="http://schemas.microsoft.com/office/drawing/2014/main" val="35063498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Types of knowledge</a:t>
                      </a:r>
                      <a:endParaRPr lang="en-US" sz="26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02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u="sng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True or validated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(ex. science)</a:t>
                      </a:r>
                      <a:endParaRPr lang="en-US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u="sng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False or questionable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(ex. ideology)</a:t>
                      </a:r>
                      <a:endParaRPr lang="en-US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5145913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r>
                        <a:rPr lang="en-US" sz="2600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Types of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explanation</a:t>
                      </a:r>
                      <a:endParaRPr lang="en-US" sz="26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u="sng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Rational</a:t>
                      </a:r>
                      <a: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b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</a:br>
                      <a: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cognition</a:t>
                      </a:r>
                      <a:endParaRPr lang="en-US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Epistemology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Popper, Laudan, etc.</a:t>
                      </a:r>
                      <a:endParaRPr lang="en-US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6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Multi-discipline</a:t>
                      </a:r>
                      <a:endParaRPr lang="en-US" sz="2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Boudon, Horton, etc.</a:t>
                      </a:r>
                      <a:endParaRPr lang="en-US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05002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r>
                        <a:rPr lang="en-US" sz="2600" u="sng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A-rational</a:t>
                      </a:r>
                      <a: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b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</a:br>
                      <a: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social factors</a:t>
                      </a:r>
                      <a:endParaRPr lang="en-US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Modern sociology</a:t>
                      </a:r>
                      <a:br>
                        <a:rPr lang="en-US" sz="26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</a:br>
                      <a:r>
                        <a:rPr lang="en-US" sz="26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of knowledge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Bloor, Latour, etc.</a:t>
                      </a:r>
                      <a:endParaRPr lang="en-US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6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Classical sociology</a:t>
                      </a:r>
                      <a:br>
                        <a:rPr lang="en-US" sz="26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</a:br>
                      <a:r>
                        <a:rPr lang="en-US" sz="26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of knowledge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Marx, Mannheim…</a:t>
                      </a:r>
                      <a:endParaRPr lang="en-US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6544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94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8708"/>
            <a:ext cx="10515600" cy="47497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00" b="1" dirty="0">
                <a:latin typeface="Cambria" panose="02040503050406030204" pitchFamily="18" charset="0"/>
                <a:ea typeface="Cambria" panose="02040503050406030204" pitchFamily="18" charset="0"/>
              </a:rPr>
              <a:t>Raymond Boudon 1997</a:t>
            </a:r>
          </a:p>
          <a:p>
            <a:pPr marL="0" indent="0">
              <a:buNone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“For all those who adhere to the principles of an individualistic methodology, a collective belief can only be explained insofar as it makes sense for an ideal-typical subject”</a:t>
            </a:r>
          </a:p>
          <a:p>
            <a:pPr marL="0" indent="0" algn="ctr">
              <a:buNone/>
            </a:pPr>
            <a:r>
              <a:rPr lang="en-US" sz="3400" b="1" dirty="0">
                <a:latin typeface="Cambria" panose="02040503050406030204" pitchFamily="18" charset="0"/>
                <a:ea typeface="Cambria" panose="02040503050406030204" pitchFamily="18" charset="0"/>
              </a:rPr>
              <a:t>Main thesis of the chapter</a:t>
            </a:r>
          </a:p>
          <a:p>
            <a:pPr marL="0" indent="0">
              <a:buNone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The sociology of knowledge, just like any other field in the social and economic sciences, greatly benefits from the application of an “individualistic” methodology.</a:t>
            </a:r>
          </a:p>
        </p:txBody>
      </p:sp>
    </p:spTree>
    <p:extLst>
      <p:ext uri="{BB962C8B-B14F-4D97-AF65-F5344CB8AC3E}">
        <p14:creationId xmlns:p14="http://schemas.microsoft.com/office/powerpoint/2010/main" val="151881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Classical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sociology of knowledge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0013"/>
            <a:ext cx="10515600" cy="42269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500" b="1" dirty="0">
                <a:latin typeface="Cambria" panose="02040503050406030204" pitchFamily="18" charset="0"/>
                <a:ea typeface="Cambria" panose="02040503050406030204" pitchFamily="18" charset="0"/>
              </a:rPr>
              <a:t>Robert Merton “The sociology of knowledge” 1945</a:t>
            </a:r>
          </a:p>
          <a:p>
            <a:pPr marL="0" indent="0">
              <a:buNone/>
            </a:pPr>
            <a:endParaRPr lang="en-US" sz="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78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Classical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sociology of knowledge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0013"/>
            <a:ext cx="10515600" cy="42269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500" b="1" dirty="0">
                <a:latin typeface="Cambria" panose="02040503050406030204" pitchFamily="18" charset="0"/>
                <a:ea typeface="Cambria" panose="02040503050406030204" pitchFamily="18" charset="0"/>
              </a:rPr>
              <a:t>Robert Merton “The sociology of knowledge” 1945</a:t>
            </a:r>
          </a:p>
          <a:p>
            <a:pPr marL="0" indent="0">
              <a:buNone/>
            </a:pPr>
            <a:endParaRPr lang="en-US" sz="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3600" b="1" i="1" dirty="0">
                <a:latin typeface="Cambria" panose="02040503050406030204" pitchFamily="18" charset="0"/>
                <a:ea typeface="Cambria" panose="02040503050406030204" pitchFamily="18" charset="0"/>
              </a:rPr>
              <a:t>Where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is the existential basis of mental production located?”</a:t>
            </a: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3600" b="1" i="1" dirty="0">
                <a:latin typeface="Cambria" panose="02040503050406030204" pitchFamily="18" charset="0"/>
                <a:ea typeface="Cambria" panose="02040503050406030204" pitchFamily="18" charset="0"/>
              </a:rPr>
              <a:t>What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mental productions are being sociologically analyzed?”</a:t>
            </a: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3600" b="1" i="1" dirty="0">
                <a:latin typeface="Cambria" panose="02040503050406030204" pitchFamily="18" charset="0"/>
                <a:ea typeface="Cambria" panose="02040503050406030204" pitchFamily="18" charset="0"/>
              </a:rPr>
              <a:t>How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are mental productions related to the existential basis?”</a:t>
            </a:r>
          </a:p>
        </p:txBody>
      </p:sp>
    </p:spTree>
    <p:extLst>
      <p:ext uri="{BB962C8B-B14F-4D97-AF65-F5344CB8AC3E}">
        <p14:creationId xmlns:p14="http://schemas.microsoft.com/office/powerpoint/2010/main" val="9364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Explanation of a collective belief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4186"/>
            <a:ext cx="10515600" cy="4273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“Machines create mass unemployment”</a:t>
            </a:r>
          </a:p>
        </p:txBody>
      </p:sp>
    </p:spTree>
    <p:extLst>
      <p:ext uri="{BB962C8B-B14F-4D97-AF65-F5344CB8AC3E}">
        <p14:creationId xmlns:p14="http://schemas.microsoft.com/office/powerpoint/2010/main" val="2654981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Explanation of a collective belief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4186"/>
            <a:ext cx="10515600" cy="4273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“Machines create mass unemployment”</a:t>
            </a: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An explanation by reasons (MI)</a:t>
            </a:r>
          </a:p>
        </p:txBody>
      </p:sp>
    </p:spTree>
    <p:extLst>
      <p:ext uri="{BB962C8B-B14F-4D97-AF65-F5344CB8AC3E}">
        <p14:creationId xmlns:p14="http://schemas.microsoft.com/office/powerpoint/2010/main" val="353130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Explanation of a collective belief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4186"/>
            <a:ext cx="10515600" cy="4273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“Machines create mass unemployment”</a:t>
            </a: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An explanation by reasons (MI)</a:t>
            </a: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A sociological explanation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Collective belief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Social-economical context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Social experience</a:t>
            </a:r>
          </a:p>
        </p:txBody>
      </p:sp>
    </p:spTree>
    <p:extLst>
      <p:ext uri="{BB962C8B-B14F-4D97-AF65-F5344CB8AC3E}">
        <p14:creationId xmlns:p14="http://schemas.microsoft.com/office/powerpoint/2010/main" val="2146329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8ADF7-1AB2-5581-62B0-20F0BFB2D41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Explanation of a collective belief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E4534-8384-FC46-3BDD-BD27DA98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4186"/>
            <a:ext cx="10515600" cy="4273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“Machines create mass unemployment”</a:t>
            </a: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An explanation by reasons (MI)</a:t>
            </a: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A sociological explanation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Collective belief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Social-economical context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Social experience</a:t>
            </a: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The problem with the “classical” approach</a:t>
            </a:r>
          </a:p>
        </p:txBody>
      </p:sp>
    </p:spTree>
    <p:extLst>
      <p:ext uri="{BB962C8B-B14F-4D97-AF65-F5344CB8AC3E}">
        <p14:creationId xmlns:p14="http://schemas.microsoft.com/office/powerpoint/2010/main" val="40548554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7568</TotalTime>
  <Words>961</Words>
  <Application>Microsoft Office PowerPoint</Application>
  <PresentationFormat>Grand écran</PresentationFormat>
  <Paragraphs>147</Paragraphs>
  <Slides>24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</vt:lpstr>
      <vt:lpstr>Thème Office</vt:lpstr>
      <vt:lpstr>Methodological individualism/ sociology of knowledge/ cognitive sociology</vt:lpstr>
      <vt:lpstr>Introduction</vt:lpstr>
      <vt:lpstr>Introduction</vt:lpstr>
      <vt:lpstr>Classical sociology of knowledge</vt:lpstr>
      <vt:lpstr>Classical sociology of knowledge</vt:lpstr>
      <vt:lpstr>Explanation of a collective belief</vt:lpstr>
      <vt:lpstr>Explanation of a collective belief</vt:lpstr>
      <vt:lpstr>Explanation of a collective belief</vt:lpstr>
      <vt:lpstr>Explanation of a collective belief</vt:lpstr>
      <vt:lpstr>MI versus polylogism</vt:lpstr>
      <vt:lpstr>MI versus polylogism</vt:lpstr>
      <vt:lpstr>MI versus polylogism</vt:lpstr>
      <vt:lpstr>Quotes against polylogism</vt:lpstr>
      <vt:lpstr>MI versus “false consciousness”</vt:lpstr>
      <vt:lpstr>MI versus “false consciousness”</vt:lpstr>
      <vt:lpstr>MI versus the “strong programme”</vt:lpstr>
      <vt:lpstr>MI versus the “strong programme”</vt:lpstr>
      <vt:lpstr>MI versus “social constructivism”</vt:lpstr>
      <vt:lpstr>MI versus “social constructivism”</vt:lpstr>
      <vt:lpstr>MI versus “social constructivism”</vt:lpstr>
      <vt:lpstr>MI versus “social constructivism”</vt:lpstr>
      <vt:lpstr>From sociology of knowledge to cognitive sociology</vt:lpstr>
      <vt:lpstr>From sociology of knowledge to cognitive sociology</vt:lpstr>
      <vt:lpstr>From sociology of knowledge to cognitive sociology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Methodological individualism/ sociology of knowledge/ cognitive sociology</dc:title>
  <dc:creator>Renaud Fillieule</dc:creator>
  <cp:lastModifiedBy>NATHALIE BULLE</cp:lastModifiedBy>
  <cp:revision>19</cp:revision>
  <dcterms:created xsi:type="dcterms:W3CDTF">2023-07-02T11:02:39Z</dcterms:created>
  <dcterms:modified xsi:type="dcterms:W3CDTF">2023-07-12T13:36:16Z</dcterms:modified>
</cp:coreProperties>
</file>