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147C1-F687-4501-AF8A-6256E23F6196}" type="datetimeFigureOut">
              <a:rPr lang="fr-FR" smtClean="0"/>
              <a:t>13/07/2023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019C6-F7E4-43FE-AE28-594D70617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244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2B3970-E32C-9FE2-BA99-3C784CF43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DCEA19-3FF1-814E-2EE6-333A5F5B5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E3DCE3-3FE0-158B-7B26-1B3377BCA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B16D-D2F2-4FD5-89DC-4F57AC6B887E}" type="datetime1">
              <a:rPr lang="fr-FR" smtClean="0"/>
              <a:t>13/07/2023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DB28A2-EE56-59D7-47B1-499F81D94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DD9362-1437-BBB1-1A0C-DDA09BDAA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1332-6EF1-4289-B68E-958900922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281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2F154F-E763-74AE-56E4-019D700B5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00C90F5-6AE0-790E-DC18-21A73DFC9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5432BD-C937-1922-36D3-A8AD4BCB2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FB31-29D1-4E59-A3A3-FEC1AAF08949}" type="datetime1">
              <a:rPr lang="fr-FR" smtClean="0"/>
              <a:t>13/07/2023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6F1CFC-D5FF-3711-C982-E9BF9F023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1448D1-9C36-6E7B-DFB2-98DF8BCA0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1332-6EF1-4289-B68E-958900922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4843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1B6409E-BCED-2C78-E7B3-74B5CB3BC2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C10BFA9-F473-FD07-FD34-7BAB20D22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889C8C-73E7-422C-FAAE-AC43111C0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9CD4-7834-40B8-959A-1D6D31A76CA4}" type="datetime1">
              <a:rPr lang="fr-FR" smtClean="0"/>
              <a:t>13/07/2023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FDFC5C-34CC-19FC-87C4-9AF1CCC64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0FD248-EF95-5C2D-CBAA-C33EFDB98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1332-6EF1-4289-B68E-958900922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48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ECCF2F-4C61-2236-BE30-6D76A4235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753E54-FB87-C060-2E45-F5693B66F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1591DA-F74C-6F79-A055-DFB4E8C73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B2F7-6609-49C8-B62A-E9970D708151}" type="datetime1">
              <a:rPr lang="fr-FR" smtClean="0"/>
              <a:t>13/07/2023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552980-C1E9-9AA2-799C-D4423CC28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162A50-2614-33C1-6113-CEB221914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1332-6EF1-4289-B68E-958900922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313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19D778-0751-2820-AD8A-2AA593E8E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B06AB1-CBB3-1C1C-6F46-874595042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D9CB61-AB3E-115C-3A98-8CCE4D899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AA23-B920-43FC-8A7E-D0226FEDC507}" type="datetime1">
              <a:rPr lang="fr-FR" smtClean="0"/>
              <a:t>13/07/2023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EDCF42-21C2-067D-48EE-7B4EB6ED3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26E2E5-2B5D-0611-49DB-5F7930F3E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1332-6EF1-4289-B68E-958900922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79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7A8C4D-C515-92D9-163E-53B84CBFB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6FCA2B-22BC-F985-CCE5-621DF60FB7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BE5310E-B658-5E97-FC90-00D593894F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C73747F-8502-A75B-2205-9D6D83562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36E0-3EC4-4841-8695-525E5D246DAD}" type="datetime1">
              <a:rPr lang="fr-FR" smtClean="0"/>
              <a:t>13/07/2023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C7B5E3B-490B-0388-2B9E-86CECF4D7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7CFC45-F68E-58D2-DB07-296BB6FB8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1332-6EF1-4289-B68E-958900922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642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BA6CDD-EC8F-4CFF-805A-D54EA53B7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21B643D-B731-EE28-6305-EAED4C422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3A0CAF4-2569-E33E-40E3-71CF8F8D03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214E898-CE58-6D6A-22A1-AAF95A79A9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5FECFFA-D87D-F25B-73A5-016F64B55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18321B7-25EA-0835-0F2A-36D4A2262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97E6-56C6-4AB6-89CD-C6AFF3D02487}" type="datetime1">
              <a:rPr lang="fr-FR" smtClean="0"/>
              <a:t>13/07/2023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4B9BD46-A461-DBB9-17A5-F6CBF3249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4CF75EA-589D-645F-F9C7-780CD597E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1332-6EF1-4289-B68E-958900922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938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717A7E-0409-ADF3-76EA-F41F63825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D9F7919-752A-A87A-5721-095E7871D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6900-5C54-466B-B718-4ABC9A1ADC2B}" type="datetime1">
              <a:rPr lang="fr-FR" smtClean="0"/>
              <a:t>13/07/2023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91EA2D8-221B-9AC5-A473-0BC910503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5EE1F70-218E-6E95-3357-7675B791B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1332-6EF1-4289-B68E-958900922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5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6CC8673-AF21-9467-E7A6-5F68C5FE0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8C3B-4D17-49E0-985D-881DC38DC713}" type="datetime1">
              <a:rPr lang="fr-FR" smtClean="0"/>
              <a:t>13/07/2023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E8343AB-6F1A-EBDB-F6E2-EE5D0099D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36C7928-DF86-3F86-1CA8-B3AB2F89A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1332-6EF1-4289-B68E-958900922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73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7B0AA3-7203-A266-F2C2-6D3C1A3EC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358482-B274-9D09-BC51-10886BBFB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3F0F883-BE52-09C1-ADC8-2A4307643B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7F33785-0A29-C6E5-D72F-F91202F0F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8B41-3101-49C0-8C89-C1054EE55117}" type="datetime1">
              <a:rPr lang="fr-FR" smtClean="0"/>
              <a:t>13/07/2023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DBED67-8012-88CA-815C-9809077E7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7717AF-D95E-30C7-BD49-701C65F34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1332-6EF1-4289-B68E-958900922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049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6E6AD1-8831-27B8-CBFC-FDCFB81D4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3C1202B-D942-EAFF-B261-D06703247D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420809A-3A03-186B-9571-EE635FC27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2BBB1F-4B78-C502-4EBD-DB7DF9559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E59D-BA41-4262-AF0C-874D65B81321}" type="datetime1">
              <a:rPr lang="fr-FR" smtClean="0"/>
              <a:t>13/07/2023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89541A-A188-A451-75F6-5E4F2B3C8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1F674F4-9D40-878B-02C4-5F2F37803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1332-6EF1-4289-B68E-958900922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50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9734C0-3D4E-994E-D0B8-371029335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D308D3-A747-09CA-3C8D-32254A401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B70B65-DAD2-70E5-40EA-D7F966BA52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256E9-E839-402A-9684-86EE8E6567E2}" type="datetime1">
              <a:rPr lang="fr-FR" smtClean="0"/>
              <a:t>13/07/2023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6D48BE-7B1F-65CD-71D1-6754F183D2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C9E2FA-A245-25A5-7F76-85AFD74AB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91332-6EF1-4289-B68E-958900922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081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C59AA-E6F1-CC8A-4F9B-5114BB5AA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1000"/>
            <a:ext cx="9144000" cy="3128963"/>
          </a:xfrm>
        </p:spPr>
        <p:txBody>
          <a:bodyPr>
            <a:normAutofit fontScale="90000"/>
          </a:bodyPr>
          <a:lstStyle/>
          <a:p>
            <a:r>
              <a:rPr lang="fr-FR" dirty="0" err="1"/>
              <a:t>Economics</a:t>
            </a:r>
            <a:r>
              <a:rPr lang="fr-FR" dirty="0"/>
              <a:t> :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methodological</a:t>
            </a:r>
            <a:r>
              <a:rPr lang="fr-FR" dirty="0"/>
              <a:t> </a:t>
            </a:r>
            <a:r>
              <a:rPr lang="fr-FR" dirty="0" err="1"/>
              <a:t>individualism</a:t>
            </a:r>
            <a:br>
              <a:rPr lang="fr-FR" dirty="0"/>
            </a:br>
            <a:r>
              <a:rPr lang="fr-FR" dirty="0"/>
              <a:t>in </a:t>
            </a:r>
            <a:r>
              <a:rPr lang="fr-FR" dirty="0" err="1"/>
              <a:t>search</a:t>
            </a:r>
            <a:r>
              <a:rPr lang="fr-FR" dirty="0"/>
              <a:t> of </a:t>
            </a:r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own</a:t>
            </a:r>
            <a:r>
              <a:rPr lang="fr-FR" dirty="0"/>
              <a:t> </a:t>
            </a:r>
            <a:r>
              <a:rPr lang="fr-FR" dirty="0" err="1"/>
              <a:t>incompleteness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1A81734-58A9-8994-CF07-7A68C1A951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038599"/>
            <a:ext cx="9324975" cy="2200275"/>
          </a:xfrm>
        </p:spPr>
        <p:txBody>
          <a:bodyPr>
            <a:normAutofit lnSpcReduction="10000"/>
          </a:bodyPr>
          <a:lstStyle/>
          <a:p>
            <a:r>
              <a:rPr lang="fr-FR" dirty="0"/>
              <a:t> For : Nathalie Bulle and Francesco Di </a:t>
            </a:r>
            <a:r>
              <a:rPr lang="fr-FR" dirty="0" err="1"/>
              <a:t>Lorio</a:t>
            </a:r>
            <a:r>
              <a:rPr lang="fr-FR" dirty="0"/>
              <a:t> (</a:t>
            </a:r>
            <a:r>
              <a:rPr lang="fr-FR" dirty="0" err="1"/>
              <a:t>eds</a:t>
            </a:r>
            <a:r>
              <a:rPr lang="fr-FR" dirty="0"/>
              <a:t>.), </a:t>
            </a:r>
          </a:p>
          <a:p>
            <a:r>
              <a:rPr lang="fr-FR" dirty="0" err="1"/>
              <a:t>Palgrave</a:t>
            </a:r>
            <a:r>
              <a:rPr lang="fr-FR" dirty="0"/>
              <a:t> </a:t>
            </a:r>
            <a:r>
              <a:rPr lang="fr-FR" i="1" dirty="0" err="1"/>
              <a:t>Handbook</a:t>
            </a:r>
            <a:r>
              <a:rPr lang="fr-FR" i="1" dirty="0"/>
              <a:t> on </a:t>
            </a:r>
            <a:r>
              <a:rPr lang="fr-FR" i="1" dirty="0" err="1"/>
              <a:t>methodological</a:t>
            </a:r>
            <a:r>
              <a:rPr lang="fr-FR" i="1" dirty="0"/>
              <a:t> </a:t>
            </a:r>
            <a:r>
              <a:rPr lang="fr-FR" i="1" dirty="0" err="1"/>
              <a:t>individualism</a:t>
            </a:r>
            <a:endParaRPr lang="fr-FR" i="1" dirty="0"/>
          </a:p>
          <a:p>
            <a:endParaRPr lang="fr-FR" i="1" dirty="0"/>
          </a:p>
          <a:p>
            <a:pPr algn="l"/>
            <a:r>
              <a:rPr lang="fr-FR" dirty="0"/>
              <a:t>Olivier Favereau</a:t>
            </a:r>
          </a:p>
          <a:p>
            <a:pPr algn="l"/>
            <a:r>
              <a:rPr lang="fr-FR" dirty="0"/>
              <a:t>Université </a:t>
            </a:r>
            <a:r>
              <a:rPr lang="fr-FR"/>
              <a:t>Paris Nanterre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664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B67C37-BCD7-6861-BCBA-7DFCD328C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PLAN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1CF0EF-0171-2684-8AAB-210EA00F5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71775"/>
            <a:ext cx="10515600" cy="2390775"/>
          </a:xfrm>
        </p:spPr>
        <p:txBody>
          <a:bodyPr/>
          <a:lstStyle/>
          <a:p>
            <a:r>
              <a:rPr lang="fr-FR" dirty="0"/>
              <a:t>/1/ </a:t>
            </a:r>
            <a:r>
              <a:rPr lang="fr-FR" dirty="0" err="1"/>
              <a:t>Economics</a:t>
            </a:r>
            <a:r>
              <a:rPr lang="fr-FR" dirty="0"/>
              <a:t> (mainstream) </a:t>
            </a:r>
            <a:r>
              <a:rPr lang="fr-FR" dirty="0" err="1"/>
              <a:t>is</a:t>
            </a:r>
            <a:r>
              <a:rPr lang="fr-FR" dirty="0"/>
              <a:t> the </a:t>
            </a:r>
            <a:r>
              <a:rPr lang="fr-FR" dirty="0" err="1"/>
              <a:t>kingdom</a:t>
            </a:r>
            <a:r>
              <a:rPr lang="fr-FR" dirty="0"/>
              <a:t> of </a:t>
            </a:r>
            <a:r>
              <a:rPr lang="fr-FR" dirty="0" err="1"/>
              <a:t>Methodological</a:t>
            </a:r>
            <a:r>
              <a:rPr lang="fr-FR" dirty="0"/>
              <a:t> </a:t>
            </a:r>
            <a:r>
              <a:rPr lang="fr-FR" dirty="0" err="1"/>
              <a:t>Individualism</a:t>
            </a:r>
            <a:endParaRPr lang="fr-FR" dirty="0"/>
          </a:p>
          <a:p>
            <a:r>
              <a:rPr lang="fr-FR" dirty="0"/>
              <a:t>/2/ The </a:t>
            </a:r>
            <a:r>
              <a:rPr lang="fr-FR" dirty="0" err="1"/>
              <a:t>king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dead</a:t>
            </a:r>
            <a:endParaRPr lang="fr-FR" dirty="0"/>
          </a:p>
          <a:p>
            <a:r>
              <a:rPr lang="fr-FR" dirty="0"/>
              <a:t>/3/ Long live the </a:t>
            </a:r>
            <a:r>
              <a:rPr lang="fr-FR" dirty="0" err="1"/>
              <a:t>king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F277EEA-DA06-81D7-9281-B12D410E0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1332-6EF1-4289-B68E-9589009225C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326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0E254-6750-CE83-2913-5D20E0514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/1/ the Constitution of the </a:t>
            </a:r>
            <a:r>
              <a:rPr lang="fr-FR" dirty="0" err="1"/>
              <a:t>kingdom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B0B8CE-B6BB-AA68-E4C1-74B449AF8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MI of mainstream economists can be condensed into two obviously related but quite distinct propositions: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MI-1: Individual behaviors only become intelligible to the economist once they are embodied in a general model of individual rationality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MI-2: For an economist, explaining a macroeconomic phenomenon means deducing it from a composition of individual behaviors, understood according to MI-1 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400" dirty="0"/>
              <a:t>MI-1 </a:t>
            </a:r>
            <a:r>
              <a:rPr lang="fr-FR" sz="2400" dirty="0" err="1"/>
              <a:t>was</a:t>
            </a:r>
            <a:r>
              <a:rPr lang="fr-FR" sz="2400" dirty="0"/>
              <a:t> </a:t>
            </a:r>
            <a:r>
              <a:rPr lang="fr-FR" sz="2400" dirty="0" err="1"/>
              <a:t>axiomatized</a:t>
            </a:r>
            <a:r>
              <a:rPr lang="fr-FR" sz="2400" dirty="0"/>
              <a:t> </a:t>
            </a:r>
            <a:r>
              <a:rPr lang="fr-FR" sz="2400" dirty="0" err="1"/>
              <a:t>from</a:t>
            </a:r>
            <a:r>
              <a:rPr lang="fr-FR" sz="2400" dirty="0"/>
              <a:t> 1947 to 1958 – RCT = Max </a:t>
            </a:r>
            <a:r>
              <a:rPr lang="fr-FR" sz="2400" dirty="0" err="1"/>
              <a:t>Expected</a:t>
            </a:r>
            <a:r>
              <a:rPr lang="fr-FR" sz="2400" dirty="0"/>
              <a:t> Utility </a:t>
            </a:r>
            <a:r>
              <a:rPr lang="fr-FR" sz="2400" dirty="0" err="1"/>
              <a:t>with</a:t>
            </a:r>
            <a:r>
              <a:rPr lang="fr-FR" sz="2400" dirty="0"/>
              <a:t> subjective </a:t>
            </a:r>
            <a:r>
              <a:rPr lang="fr-FR" sz="2400" dirty="0" err="1"/>
              <a:t>probabilities</a:t>
            </a:r>
            <a:r>
              <a:rPr lang="fr-FR" sz="2400" dirty="0"/>
              <a:t> ; MI-2 </a:t>
            </a:r>
            <a:r>
              <a:rPr lang="fr-FR" sz="2400" dirty="0" err="1"/>
              <a:t>too</a:t>
            </a:r>
            <a:r>
              <a:rPr lang="fr-FR" sz="2400" dirty="0"/>
              <a:t> </a:t>
            </a:r>
            <a:r>
              <a:rPr lang="fr-FR" sz="2400" dirty="0" err="1"/>
              <a:t>from</a:t>
            </a:r>
            <a:r>
              <a:rPr lang="fr-FR" sz="2400" dirty="0"/>
              <a:t> 1874 to 1970 : Existence of a </a:t>
            </a:r>
            <a:r>
              <a:rPr lang="fr-FR" sz="2400" dirty="0" err="1"/>
              <a:t>general</a:t>
            </a:r>
            <a:r>
              <a:rPr lang="fr-FR" sz="2400" dirty="0"/>
              <a:t> </a:t>
            </a:r>
            <a:r>
              <a:rPr lang="fr-FR" sz="2400" dirty="0" err="1"/>
              <a:t>equilibrium</a:t>
            </a:r>
            <a:r>
              <a:rPr lang="fr-FR" sz="2400" dirty="0"/>
              <a:t> in a system of </a:t>
            </a:r>
            <a:r>
              <a:rPr lang="fr-FR" sz="2400" dirty="0" err="1"/>
              <a:t>interdependent</a:t>
            </a:r>
            <a:r>
              <a:rPr lang="fr-FR" sz="2400" dirty="0"/>
              <a:t> </a:t>
            </a:r>
            <a:r>
              <a:rPr lang="fr-FR" sz="2400" dirty="0" err="1"/>
              <a:t>markets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err="1"/>
              <a:t>uncertainty</a:t>
            </a:r>
            <a:endParaRPr lang="fr-FR" sz="2400" dirty="0"/>
          </a:p>
          <a:p>
            <a:r>
              <a:rPr lang="fr-FR" sz="2400" dirty="0"/>
              <a:t>→That </a:t>
            </a:r>
            <a:r>
              <a:rPr lang="fr-FR" sz="2400" dirty="0" err="1"/>
              <a:t>defines</a:t>
            </a:r>
            <a:r>
              <a:rPr lang="fr-FR" sz="2400" dirty="0"/>
              <a:t> the </a:t>
            </a:r>
            <a:r>
              <a:rPr lang="fr-FR" sz="2400" dirty="0" err="1"/>
              <a:t>ideal-type</a:t>
            </a:r>
            <a:r>
              <a:rPr lang="fr-FR" sz="2400" dirty="0"/>
              <a:t> of MI : call </a:t>
            </a:r>
            <a:r>
              <a:rPr lang="fr-FR" sz="2400" dirty="0" err="1"/>
              <a:t>it</a:t>
            </a:r>
            <a:r>
              <a:rPr lang="fr-FR" sz="2400" dirty="0"/>
              <a:t> « </a:t>
            </a:r>
            <a:r>
              <a:rPr lang="fr-FR" sz="2400" dirty="0" err="1"/>
              <a:t>closed</a:t>
            </a:r>
            <a:r>
              <a:rPr lang="fr-FR" sz="2400" dirty="0"/>
              <a:t> MI ». </a:t>
            </a:r>
            <a:r>
              <a:rPr lang="fr-FR" sz="2400" dirty="0" err="1"/>
              <a:t>Still</a:t>
            </a:r>
            <a:r>
              <a:rPr lang="fr-FR" sz="2400" dirty="0"/>
              <a:t> dominant in </a:t>
            </a:r>
            <a:r>
              <a:rPr lang="fr-FR" sz="2400" dirty="0" err="1"/>
              <a:t>teaching</a:t>
            </a:r>
            <a:r>
              <a:rPr lang="fr-FR" sz="2400" dirty="0"/>
              <a:t>, and in </a:t>
            </a:r>
            <a:r>
              <a:rPr lang="fr-FR" sz="2400" dirty="0" err="1"/>
              <a:t>subconsious</a:t>
            </a:r>
            <a:r>
              <a:rPr lang="fr-FR" sz="2400" dirty="0"/>
              <a:t> (at least « sur moi » !)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C6E9F83-6F9B-5979-5EB1-29E9DE3A5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1332-6EF1-4289-B68E-9589009225C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939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CA10DD-3106-96F2-E8C4-58CCD1972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The </a:t>
            </a:r>
            <a:r>
              <a:rPr lang="fr-FR" dirty="0" err="1"/>
              <a:t>problem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the </a:t>
            </a:r>
            <a:r>
              <a:rPr lang="fr-FR" dirty="0" err="1"/>
              <a:t>kingdom’s</a:t>
            </a:r>
            <a:r>
              <a:rPr lang="fr-FR" dirty="0"/>
              <a:t> Constitution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3F9CA0-DA51-732E-0807-0AFF96EAC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Axiomatization</a:t>
            </a:r>
            <a:r>
              <a:rPr lang="fr-FR" dirty="0"/>
              <a:t> </a:t>
            </a:r>
            <a:r>
              <a:rPr lang="fr-FR" dirty="0" err="1"/>
              <a:t>reveals</a:t>
            </a:r>
            <a:r>
              <a:rPr lang="fr-FR" dirty="0"/>
              <a:t> the </a:t>
            </a:r>
            <a:r>
              <a:rPr lang="fr-FR" dirty="0" err="1"/>
              <a:t>limits</a:t>
            </a:r>
            <a:r>
              <a:rPr lang="fr-FR" dirty="0"/>
              <a:t> of </a:t>
            </a:r>
            <a:r>
              <a:rPr lang="fr-FR" dirty="0" err="1"/>
              <a:t>validity</a:t>
            </a:r>
            <a:r>
              <a:rPr lang="fr-FR" dirty="0"/>
              <a:t> of </a:t>
            </a:r>
            <a:r>
              <a:rPr lang="fr-FR" dirty="0" err="1"/>
              <a:t>both</a:t>
            </a:r>
            <a:r>
              <a:rPr lang="fr-FR" dirty="0"/>
              <a:t> </a:t>
            </a:r>
            <a:r>
              <a:rPr lang="fr-FR" dirty="0" err="1"/>
              <a:t>pillars</a:t>
            </a:r>
            <a:r>
              <a:rPr lang="fr-FR" dirty="0"/>
              <a:t> of MI</a:t>
            </a:r>
          </a:p>
          <a:p>
            <a:pPr lvl="1"/>
            <a:r>
              <a:rPr lang="fr-FR" dirty="0"/>
              <a:t>RCT :  Arrow –</a:t>
            </a:r>
            <a:r>
              <a:rPr lang="fr-FR" dirty="0" err="1"/>
              <a:t>Hurwicz</a:t>
            </a:r>
            <a:r>
              <a:rPr lang="fr-FR" dirty="0"/>
              <a:t> </a:t>
            </a:r>
            <a:r>
              <a:rPr lang="fr-FR" dirty="0" err="1"/>
              <a:t>theorem</a:t>
            </a:r>
            <a:r>
              <a:rPr lang="fr-FR" dirty="0"/>
              <a:t> 1972 on </a:t>
            </a:r>
            <a:r>
              <a:rPr lang="fr-FR" dirty="0" err="1"/>
              <a:t>decisions</a:t>
            </a:r>
            <a:r>
              <a:rPr lang="fr-FR" dirty="0"/>
              <a:t> « </a:t>
            </a:r>
            <a:r>
              <a:rPr lang="fr-FR" dirty="0" err="1"/>
              <a:t>under</a:t>
            </a:r>
            <a:r>
              <a:rPr lang="fr-FR" dirty="0"/>
              <a:t> ignorance »</a:t>
            </a:r>
          </a:p>
          <a:p>
            <a:pPr lvl="1"/>
            <a:r>
              <a:rPr lang="fr-FR" dirty="0"/>
              <a:t>GET : Arrow-Hahn (1971) </a:t>
            </a:r>
            <a:r>
              <a:rPr lang="fr-FR" dirty="0" err="1"/>
              <a:t>reply</a:t>
            </a:r>
            <a:r>
              <a:rPr lang="fr-FR" dirty="0"/>
              <a:t> to </a:t>
            </a:r>
            <a:r>
              <a:rPr lang="fr-FR" dirty="0" err="1"/>
              <a:t>criticism</a:t>
            </a:r>
            <a:r>
              <a:rPr lang="fr-FR" dirty="0"/>
              <a:t> on </a:t>
            </a:r>
            <a:r>
              <a:rPr lang="fr-FR" dirty="0" err="1"/>
              <a:t>realism</a:t>
            </a:r>
            <a:r>
              <a:rPr lang="fr-FR" dirty="0"/>
              <a:t> by </a:t>
            </a:r>
            <a:r>
              <a:rPr lang="fr-FR" dirty="0" err="1"/>
              <a:t>getting</a:t>
            </a:r>
            <a:r>
              <a:rPr lang="fr-FR" dirty="0"/>
              <a:t> out of GET !</a:t>
            </a:r>
          </a:p>
          <a:p>
            <a:r>
              <a:rPr lang="fr-FR" dirty="0"/>
              <a:t>The </a:t>
            </a:r>
            <a:r>
              <a:rPr lang="fr-FR" dirty="0" err="1"/>
              <a:t>problem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the </a:t>
            </a:r>
            <a:r>
              <a:rPr lang="fr-FR" dirty="0" err="1"/>
              <a:t>same</a:t>
            </a:r>
            <a:r>
              <a:rPr lang="fr-FR" dirty="0"/>
              <a:t> for </a:t>
            </a:r>
            <a:r>
              <a:rPr lang="fr-FR" dirty="0" err="1"/>
              <a:t>both</a:t>
            </a:r>
            <a:r>
              <a:rPr lang="fr-FR" dirty="0"/>
              <a:t> : </a:t>
            </a:r>
            <a:r>
              <a:rPr lang="fr-FR" dirty="0" err="1"/>
              <a:t>absolute</a:t>
            </a:r>
            <a:r>
              <a:rPr lang="fr-FR" dirty="0"/>
              <a:t> </a:t>
            </a:r>
            <a:r>
              <a:rPr lang="fr-FR" dirty="0" err="1"/>
              <a:t>necessity</a:t>
            </a:r>
            <a:r>
              <a:rPr lang="fr-FR" dirty="0"/>
              <a:t> of an exhaustive and </a:t>
            </a:r>
            <a:r>
              <a:rPr lang="fr-FR" dirty="0" err="1"/>
              <a:t>fixed</a:t>
            </a:r>
            <a:r>
              <a:rPr lang="fr-FR" dirty="0"/>
              <a:t> </a:t>
            </a:r>
            <a:r>
              <a:rPr lang="fr-FR" dirty="0" err="1"/>
              <a:t>list</a:t>
            </a:r>
            <a:r>
              <a:rPr lang="fr-FR" dirty="0"/>
              <a:t> of states of nature ↔ ‘</a:t>
            </a:r>
            <a:r>
              <a:rPr lang="fr-FR" dirty="0" err="1"/>
              <a:t>unforeseeable</a:t>
            </a:r>
            <a:r>
              <a:rPr lang="fr-FR" dirty="0"/>
              <a:t> </a:t>
            </a:r>
            <a:r>
              <a:rPr lang="fr-FR" dirty="0" err="1"/>
              <a:t>contingencies</a:t>
            </a:r>
            <a:r>
              <a:rPr lang="fr-FR" dirty="0"/>
              <a:t>’ </a:t>
            </a:r>
            <a:r>
              <a:rPr lang="fr-FR" dirty="0" err="1"/>
              <a:t>excluded</a:t>
            </a:r>
            <a:endParaRPr lang="fr-FR" dirty="0"/>
          </a:p>
          <a:p>
            <a:pPr lvl="1"/>
            <a:r>
              <a:rPr lang="fr-FR" dirty="0"/>
              <a:t>R-</a:t>
            </a:r>
            <a:r>
              <a:rPr lang="fr-FR" dirty="0" err="1"/>
              <a:t>incompleteness</a:t>
            </a:r>
            <a:endParaRPr lang="fr-FR" dirty="0"/>
          </a:p>
          <a:p>
            <a:pPr lvl="1"/>
            <a:r>
              <a:rPr lang="fr-FR" dirty="0"/>
              <a:t>M-</a:t>
            </a:r>
            <a:r>
              <a:rPr lang="fr-FR" dirty="0" err="1"/>
              <a:t>incompleteness</a:t>
            </a:r>
            <a:endParaRPr lang="fr-FR" dirty="0"/>
          </a:p>
          <a:p>
            <a:r>
              <a:rPr lang="fr-FR" dirty="0"/>
              <a:t>Panic on </a:t>
            </a:r>
            <a:r>
              <a:rPr lang="fr-FR" dirty="0" err="1"/>
              <a:t>board</a:t>
            </a:r>
            <a:r>
              <a:rPr lang="fr-FR" dirty="0"/>
              <a:t> ! ... 3 </a:t>
            </a:r>
            <a:r>
              <a:rPr lang="fr-FR" dirty="0" err="1"/>
              <a:t>strategies</a:t>
            </a:r>
            <a:r>
              <a:rPr lang="fr-FR" dirty="0"/>
              <a:t> are </a:t>
            </a:r>
            <a:r>
              <a:rPr lang="fr-FR" dirty="0" err="1"/>
              <a:t>pursued</a:t>
            </a:r>
            <a:r>
              <a:rPr lang="fr-FR" dirty="0"/>
              <a:t> – and 1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banned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02CEBAF-5A9D-837E-D9B5-10462567A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1332-6EF1-4289-B68E-9589009225C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109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Zone de dessin 13">
            <a:extLst>
              <a:ext uri="{FF2B5EF4-FFF2-40B4-BE49-F238E27FC236}">
                <a16:creationId xmlns:a16="http://schemas.microsoft.com/office/drawing/2014/main" id="{EFDA170E-7CBF-1952-AF35-7273E6753320}"/>
              </a:ext>
            </a:extLst>
          </p:cNvPr>
          <p:cNvGrpSpPr/>
          <p:nvPr/>
        </p:nvGrpSpPr>
        <p:grpSpPr>
          <a:xfrm>
            <a:off x="1924050" y="76200"/>
            <a:ext cx="7553324" cy="5586095"/>
            <a:chOff x="0" y="0"/>
            <a:chExt cx="5760720" cy="566229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05CA5F5-A398-13E6-9B20-064DB18D4027}"/>
                </a:ext>
              </a:extLst>
            </p:cNvPr>
            <p:cNvSpPr/>
            <p:nvPr/>
          </p:nvSpPr>
          <p:spPr>
            <a:xfrm>
              <a:off x="0" y="0"/>
              <a:ext cx="5760720" cy="5662295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07D32D9-29C6-012D-E04A-872E25746D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720" cy="1466848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vert="horz" wrap="square" lIns="57607" tIns="28804" rIns="57607" bIns="28804" anchor="ctr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Figure 1</a:t>
              </a:r>
              <a:endParaRPr lang="fr-FR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MAP OF CONTEMPORARY ECONOMIC THEORIES</a:t>
              </a:r>
              <a:endParaRPr lang="fr-FR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OF INDIVIDUALIST METHODOLOGY</a:t>
              </a:r>
              <a:endParaRPr lang="fr-FR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23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fr-FR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Text Box 7">
              <a:extLst>
                <a:ext uri="{FF2B5EF4-FFF2-40B4-BE49-F238E27FC236}">
                  <a16:creationId xmlns:a16="http://schemas.microsoft.com/office/drawing/2014/main" id="{A327AF58-9A57-14DA-71CD-5D2EEFDF24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225" y="3195916"/>
              <a:ext cx="652424" cy="783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57607" tIns="28804" rIns="57607" bIns="28804" anchor="t" anchorCtr="0" upright="1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05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Individual</a:t>
              </a:r>
              <a:r>
                <a:rPr lang="fr-FR" sz="105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05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Rationality</a:t>
              </a:r>
              <a:r>
                <a:rPr lang="fr-FR" sz="105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050" b="1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optimizing</a:t>
              </a:r>
              <a:endParaRPr lang="fr-FR" sz="11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 Box 8">
              <a:extLst>
                <a:ext uri="{FF2B5EF4-FFF2-40B4-BE49-F238E27FC236}">
                  <a16:creationId xmlns:a16="http://schemas.microsoft.com/office/drawing/2014/main" id="{569E3CD4-D9AE-A741-E031-AF8E2E2B56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03662" y="3195915"/>
              <a:ext cx="856940" cy="783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57607" tIns="28804" rIns="57607" bIns="28804" anchor="t" anchorCtr="0" upright="1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05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Individual</a:t>
              </a:r>
              <a:r>
                <a:rPr lang="fr-FR" sz="105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05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Rationality</a:t>
              </a:r>
              <a:r>
                <a:rPr lang="fr-FR" sz="105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050" b="1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bounded</a:t>
              </a:r>
              <a:endParaRPr lang="fr-FR" sz="11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10">
              <a:extLst>
                <a:ext uri="{FF2B5EF4-FFF2-40B4-BE49-F238E27FC236}">
                  <a16:creationId xmlns:a16="http://schemas.microsoft.com/office/drawing/2014/main" id="{5D45C143-CD46-E91B-43F3-C53299C7B1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8252" y="5056702"/>
              <a:ext cx="1677949" cy="400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57607" tIns="28804" rIns="57607" bIns="28804" anchor="t" anchorCtr="0" upright="1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05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Modes of </a:t>
              </a:r>
              <a:r>
                <a:rPr lang="fr-FR" sz="105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Interindividual</a:t>
              </a:r>
              <a:r>
                <a:rPr lang="fr-FR" sz="105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fr-FR" sz="105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Coordination</a:t>
              </a:r>
              <a:r>
                <a:rPr lang="fr-FR" sz="105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fr-FR" sz="1050" b="1" dirty="0" err="1"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uniqueness</a:t>
              </a:r>
              <a:endParaRPr lang="fr-FR" sz="11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11">
              <a:extLst>
                <a:ext uri="{FF2B5EF4-FFF2-40B4-BE49-F238E27FC236}">
                  <a16:creationId xmlns:a16="http://schemas.microsoft.com/office/drawing/2014/main" id="{AE3EF737-08A1-7384-52D5-C89AFEE3C0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6145" y="3876020"/>
              <a:ext cx="1543329" cy="646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57607" tIns="28804" rIns="57607" bIns="28804" anchor="t" anchorCtr="0" upright="1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endParaRPr lang="fr-F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05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Standard Theory</a:t>
              </a:r>
              <a:endParaRPr lang="fr-F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12">
              <a:extLst>
                <a:ext uri="{FF2B5EF4-FFF2-40B4-BE49-F238E27FC236}">
                  <a16:creationId xmlns:a16="http://schemas.microsoft.com/office/drawing/2014/main" id="{E9F1E9DF-AE5F-954E-1CBF-BA5D35FA01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0840" y="3863340"/>
              <a:ext cx="1935124" cy="646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57607" tIns="28804" rIns="57607" bIns="28804" anchor="t" anchorCtr="0" upright="1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eT</a:t>
              </a:r>
              <a:endParaRPr lang="fr-F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05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evolutionist Theory</a:t>
              </a:r>
              <a:endParaRPr lang="fr-F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13">
              <a:extLst>
                <a:ext uri="{FF2B5EF4-FFF2-40B4-BE49-F238E27FC236}">
                  <a16:creationId xmlns:a16="http://schemas.microsoft.com/office/drawing/2014/main" id="{3635CEE9-BB14-998E-2099-B59704897E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14664" y="2560818"/>
              <a:ext cx="1257579" cy="914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57607" tIns="28804" rIns="57607" bIns="28804" upright="1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EST</a:t>
              </a:r>
              <a:endParaRPr lang="fr-F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05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Extended Standard</a:t>
              </a:r>
              <a:endParaRPr lang="fr-F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05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Theory</a:t>
              </a:r>
              <a:endParaRPr lang="fr-F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14">
              <a:extLst>
                <a:ext uri="{FF2B5EF4-FFF2-40B4-BE49-F238E27FC236}">
                  <a16:creationId xmlns:a16="http://schemas.microsoft.com/office/drawing/2014/main" id="{DCADCA2A-7147-106E-E4BC-44EE09BA23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3405" y="2560818"/>
              <a:ext cx="1179474" cy="914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57607" tIns="28804" rIns="57607" bIns="28804" anchor="t" anchorCtr="0" upright="1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nST</a:t>
              </a:r>
              <a:endParaRPr lang="fr-F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05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non Standard</a:t>
              </a:r>
              <a:endParaRPr lang="fr-F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05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Theory</a:t>
              </a:r>
              <a:endParaRPr lang="fr-F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id="{6801C44F-ED92-F7F6-C055-E13E014C185B}"/>
                </a:ext>
              </a:extLst>
            </p:cNvPr>
            <p:cNvCxnSpPr/>
            <p:nvPr/>
          </p:nvCxnSpPr>
          <p:spPr>
            <a:xfrm>
              <a:off x="962025" y="3562351"/>
              <a:ext cx="38766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Zone de texte 18">
              <a:extLst>
                <a:ext uri="{FF2B5EF4-FFF2-40B4-BE49-F238E27FC236}">
                  <a16:creationId xmlns:a16="http://schemas.microsoft.com/office/drawing/2014/main" id="{95D12522-8B96-E40B-B0A3-B47EE6A351E5}"/>
                </a:ext>
              </a:extLst>
            </p:cNvPr>
            <p:cNvSpPr txBox="1"/>
            <p:nvPr/>
          </p:nvSpPr>
          <p:spPr>
            <a:xfrm>
              <a:off x="1981200" y="1466849"/>
              <a:ext cx="1590675" cy="56197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05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Modes of interindividual</a:t>
              </a:r>
              <a:r>
                <a:rPr lang="en-US" sz="105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05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Coordination</a:t>
              </a:r>
              <a:r>
                <a:rPr lang="en-US" sz="105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sz="1050" b="1" dirty="0"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plurality</a:t>
              </a:r>
              <a:endParaRPr lang="fr-FR" sz="11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Zone de texte 19">
              <a:extLst>
                <a:ext uri="{FF2B5EF4-FFF2-40B4-BE49-F238E27FC236}">
                  <a16:creationId xmlns:a16="http://schemas.microsoft.com/office/drawing/2014/main" id="{71EE836A-B1DC-BD2B-FD69-68FEDE6459A2}"/>
                </a:ext>
              </a:extLst>
            </p:cNvPr>
            <p:cNvSpPr txBox="1"/>
            <p:nvPr/>
          </p:nvSpPr>
          <p:spPr>
            <a:xfrm>
              <a:off x="1476375" y="3448050"/>
              <a:ext cx="912495" cy="28575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 b="1" dirty="0">
                  <a:solidFill>
                    <a:schemeClr val="accent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AXIOMATICS</a:t>
              </a:r>
            </a:p>
          </p:txBody>
        </p:sp>
        <p:sp>
          <p:nvSpPr>
            <p:cNvPr id="15" name="Zone de texte 20">
              <a:extLst>
                <a:ext uri="{FF2B5EF4-FFF2-40B4-BE49-F238E27FC236}">
                  <a16:creationId xmlns:a16="http://schemas.microsoft.com/office/drawing/2014/main" id="{F27D1519-38E9-EF83-0E8F-FE968C4D9EC2}"/>
                </a:ext>
              </a:extLst>
            </p:cNvPr>
            <p:cNvSpPr txBox="1"/>
            <p:nvPr/>
          </p:nvSpPr>
          <p:spPr>
            <a:xfrm>
              <a:off x="3324225" y="3373441"/>
              <a:ext cx="1222375" cy="31242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R-incompleteness</a:t>
              </a:r>
              <a:endParaRPr lang="fr-F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Connecteur droit avec flèche 15">
              <a:extLst>
                <a:ext uri="{FF2B5EF4-FFF2-40B4-BE49-F238E27FC236}">
                  <a16:creationId xmlns:a16="http://schemas.microsoft.com/office/drawing/2014/main" id="{474E9D4E-D0B9-2988-87B9-7A03ADEE61C4}"/>
                </a:ext>
              </a:extLst>
            </p:cNvPr>
            <p:cNvCxnSpPr/>
            <p:nvPr/>
          </p:nvCxnSpPr>
          <p:spPr>
            <a:xfrm>
              <a:off x="2581275" y="3552825"/>
              <a:ext cx="6762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C22BF4BA-9BA1-373E-85FB-96499687346F}"/>
                </a:ext>
              </a:extLst>
            </p:cNvPr>
            <p:cNvCxnSpPr>
              <a:endCxn id="7" idx="0"/>
            </p:cNvCxnSpPr>
            <p:nvPr/>
          </p:nvCxnSpPr>
          <p:spPr>
            <a:xfrm flipH="1">
              <a:off x="2857227" y="1857375"/>
              <a:ext cx="28849" cy="31993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Zone de texte 23">
              <a:extLst>
                <a:ext uri="{FF2B5EF4-FFF2-40B4-BE49-F238E27FC236}">
                  <a16:creationId xmlns:a16="http://schemas.microsoft.com/office/drawing/2014/main" id="{562D675F-ADA1-4E3E-AC84-2E0A50B22560}"/>
                </a:ext>
              </a:extLst>
            </p:cNvPr>
            <p:cNvSpPr txBox="1"/>
            <p:nvPr/>
          </p:nvSpPr>
          <p:spPr>
            <a:xfrm>
              <a:off x="2686053" y="3819526"/>
              <a:ext cx="376141" cy="950011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 b="1" dirty="0">
                  <a:solidFill>
                    <a:schemeClr val="accent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AXIO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 b="1" dirty="0">
                  <a:solidFill>
                    <a:schemeClr val="accent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 b="1" dirty="0">
                  <a:solidFill>
                    <a:schemeClr val="accent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TICS</a:t>
              </a:r>
            </a:p>
          </p:txBody>
        </p:sp>
        <p:sp>
          <p:nvSpPr>
            <p:cNvPr id="19" name="Zone de texte 24">
              <a:extLst>
                <a:ext uri="{FF2B5EF4-FFF2-40B4-BE49-F238E27FC236}">
                  <a16:creationId xmlns:a16="http://schemas.microsoft.com/office/drawing/2014/main" id="{1430B3EA-5A29-99D4-E088-B6CBCB375CDB}"/>
                </a:ext>
              </a:extLst>
            </p:cNvPr>
            <p:cNvSpPr txBox="1"/>
            <p:nvPr/>
          </p:nvSpPr>
          <p:spPr>
            <a:xfrm>
              <a:off x="2638425" y="2181226"/>
              <a:ext cx="659130" cy="85725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M-in</a:t>
              </a:r>
              <a:endParaRPr lang="fr-F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comple-</a:t>
              </a:r>
              <a:endParaRPr lang="fr-F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-teness</a:t>
              </a:r>
              <a:endParaRPr lang="fr-F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20" name="Connecteur droit avec flèche 19">
              <a:extLst>
                <a:ext uri="{FF2B5EF4-FFF2-40B4-BE49-F238E27FC236}">
                  <a16:creationId xmlns:a16="http://schemas.microsoft.com/office/drawing/2014/main" id="{C6CB7A7B-ADCD-D90D-AAF7-321D8CC70F1A}"/>
                </a:ext>
              </a:extLst>
            </p:cNvPr>
            <p:cNvCxnSpPr/>
            <p:nvPr/>
          </p:nvCxnSpPr>
          <p:spPr>
            <a:xfrm flipV="1">
              <a:off x="2886075" y="3057525"/>
              <a:ext cx="0" cy="74295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Zone de texte 26">
            <a:extLst>
              <a:ext uri="{FF2B5EF4-FFF2-40B4-BE49-F238E27FC236}">
                <a16:creationId xmlns:a16="http://schemas.microsoft.com/office/drawing/2014/main" id="{15EA7A5D-979D-107F-16BF-70016715C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8925" y="5548301"/>
            <a:ext cx="6276975" cy="113953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kumimoji="0" lang="en-US" altLang="fr-FR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kumimoji="0" lang="en-US" altLang="fr-FR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GEND</a:t>
            </a:r>
            <a:endParaRPr kumimoji="0" lang="en-US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kumimoji="0" lang="en-US" altLang="fr-FR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kumimoji="0" lang="en-US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correspond to the General </a:t>
            </a:r>
            <a:r>
              <a:rPr kumimoji="0" lang="en-US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EquilibriumTheory</a:t>
            </a:r>
            <a:r>
              <a:rPr kumimoji="0" lang="en-US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(reference authors: Walras, Arrow, Debreu)</a:t>
            </a:r>
            <a:endParaRPr kumimoji="0" lang="en-US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kumimoji="0" lang="en-US" altLang="fr-FR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</a:t>
            </a:r>
            <a:r>
              <a:rPr kumimoji="0" lang="en-US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correspond to the theory of contracts and incentives (reference authors: Arrow, Hurwicz, </a:t>
            </a:r>
            <a:r>
              <a:rPr kumimoji="0" lang="en-US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Tirole</a:t>
            </a:r>
            <a:r>
              <a:rPr kumimoji="0" lang="en-US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kumimoji="0" lang="en-US" altLang="fr-FR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kumimoji="0" lang="en-US" altLang="fr-FR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 to evolutionism (reference author: Hayek) including behavioral microeconomics (Kahneman)</a:t>
            </a:r>
            <a:endParaRPr kumimoji="0" lang="en-US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kumimoji="0" lang="en-US" altLang="fr-FR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nST</a:t>
            </a:r>
            <a:r>
              <a:rPr kumimoji="0" lang="en-US" altLang="fr-FR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 to heterodox  institutionalism (economics of convention, socioeconomics)</a:t>
            </a:r>
            <a:endParaRPr kumimoji="0" lang="en-US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393F737-A1A4-91BB-0164-1C4E8B16A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3" name="Rectangle 36">
            <a:extLst>
              <a:ext uri="{FF2B5EF4-FFF2-40B4-BE49-F238E27FC236}">
                <a16:creationId xmlns:a16="http://schemas.microsoft.com/office/drawing/2014/main" id="{E17BA67E-634A-372A-0431-F8338E9CA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198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4" name="Espace réservé du numéro de diapositive 23">
            <a:extLst>
              <a:ext uri="{FF2B5EF4-FFF2-40B4-BE49-F238E27FC236}">
                <a16:creationId xmlns:a16="http://schemas.microsoft.com/office/drawing/2014/main" id="{B495B87F-B4FE-B0A6-C400-781D5ED8E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1332-6EF1-4289-B68E-9589009225C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9388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4AB1A0-796A-76CA-61AA-FAB6D0481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/2/ The </a:t>
            </a:r>
            <a:r>
              <a:rPr lang="fr-FR" dirty="0" err="1"/>
              <a:t>king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dead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512CAD-E6BA-F7B2-AE34-EEAC35FFE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62076"/>
            <a:ext cx="12192000" cy="4814888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Common thread : </a:t>
            </a:r>
            <a:r>
              <a:rPr lang="fr-FR" dirty="0" err="1"/>
              <a:t>never</a:t>
            </a:r>
            <a:r>
              <a:rPr lang="fr-FR" dirty="0"/>
              <a:t> </a:t>
            </a:r>
            <a:r>
              <a:rPr lang="fr-FR" dirty="0" err="1"/>
              <a:t>confess</a:t>
            </a:r>
            <a:r>
              <a:rPr lang="fr-FR" dirty="0"/>
              <a:t> – or, at </a:t>
            </a:r>
            <a:r>
              <a:rPr lang="fr-FR" dirty="0" err="1"/>
              <a:t>most</a:t>
            </a:r>
            <a:r>
              <a:rPr lang="fr-FR" dirty="0"/>
              <a:t>, one </a:t>
            </a:r>
            <a:r>
              <a:rPr lang="fr-FR" dirty="0" err="1"/>
              <a:t>incompleteness</a:t>
            </a:r>
            <a:r>
              <a:rPr lang="fr-FR" dirty="0"/>
              <a:t>, but not </a:t>
            </a:r>
            <a:r>
              <a:rPr lang="fr-FR" dirty="0" err="1"/>
              <a:t>both</a:t>
            </a:r>
            <a:endParaRPr lang="fr-FR" dirty="0"/>
          </a:p>
          <a:p>
            <a:r>
              <a:rPr lang="fr-FR" dirty="0" err="1"/>
              <a:t>Strategy</a:t>
            </a:r>
            <a:r>
              <a:rPr lang="fr-FR" dirty="0"/>
              <a:t> 1 : </a:t>
            </a:r>
            <a:r>
              <a:rPr lang="fr-FR" dirty="0" err="1"/>
              <a:t>fly</a:t>
            </a:r>
            <a:r>
              <a:rPr lang="fr-FR" dirty="0"/>
              <a:t> to zone </a:t>
            </a:r>
            <a:r>
              <a:rPr lang="fr-FR" dirty="0" err="1"/>
              <a:t>North-West</a:t>
            </a:r>
            <a:endParaRPr lang="fr-FR" dirty="0"/>
          </a:p>
          <a:p>
            <a:pPr lvl="1"/>
            <a:r>
              <a:rPr lang="fr-FR" dirty="0" err="1"/>
              <a:t>Accept</a:t>
            </a:r>
            <a:r>
              <a:rPr lang="fr-FR" dirty="0"/>
              <a:t> M-</a:t>
            </a:r>
            <a:r>
              <a:rPr lang="fr-FR" dirty="0" err="1"/>
              <a:t>incompleteness</a:t>
            </a:r>
            <a:r>
              <a:rPr lang="fr-FR" dirty="0"/>
              <a:t>, but not R-</a:t>
            </a:r>
            <a:r>
              <a:rPr lang="fr-FR" dirty="0" err="1"/>
              <a:t>incompleteness</a:t>
            </a:r>
            <a:r>
              <a:rPr lang="fr-FR" dirty="0"/>
              <a:t>. </a:t>
            </a:r>
            <a:r>
              <a:rPr lang="fr-FR" dirty="0" err="1"/>
              <a:t>Arrow’s</a:t>
            </a:r>
            <a:r>
              <a:rPr lang="fr-FR" dirty="0"/>
              <a:t> program : extension of the </a:t>
            </a:r>
            <a:r>
              <a:rPr lang="fr-FR" dirty="0" err="1"/>
              <a:t>domain</a:t>
            </a:r>
            <a:r>
              <a:rPr lang="fr-FR" dirty="0"/>
              <a:t> of </a:t>
            </a:r>
            <a:r>
              <a:rPr lang="fr-FR" dirty="0" err="1"/>
              <a:t>optimization</a:t>
            </a:r>
            <a:endParaRPr lang="fr-FR" dirty="0"/>
          </a:p>
          <a:p>
            <a:pPr lvl="1"/>
            <a:r>
              <a:rPr lang="fr-FR" dirty="0" err="1"/>
              <a:t>Hypertrophy</a:t>
            </a:r>
            <a:r>
              <a:rPr lang="fr-FR" dirty="0"/>
              <a:t> of MI : </a:t>
            </a:r>
            <a:r>
              <a:rPr lang="fr-FR" dirty="0" err="1"/>
              <a:t>theory</a:t>
            </a:r>
            <a:r>
              <a:rPr lang="fr-FR" dirty="0"/>
              <a:t> of </a:t>
            </a:r>
            <a:r>
              <a:rPr lang="fr-FR" dirty="0" err="1"/>
              <a:t>contracts</a:t>
            </a:r>
            <a:r>
              <a:rPr lang="fr-FR" dirty="0"/>
              <a:t>, </a:t>
            </a:r>
            <a:r>
              <a:rPr lang="fr-FR" dirty="0" err="1"/>
              <a:t>incentives</a:t>
            </a:r>
            <a:r>
              <a:rPr lang="fr-FR" dirty="0"/>
              <a:t> + </a:t>
            </a:r>
            <a:r>
              <a:rPr lang="fr-FR" dirty="0" err="1"/>
              <a:t>game</a:t>
            </a:r>
            <a:r>
              <a:rPr lang="fr-FR" dirty="0"/>
              <a:t> </a:t>
            </a:r>
            <a:r>
              <a:rPr lang="fr-FR" dirty="0" err="1"/>
              <a:t>theory</a:t>
            </a:r>
            <a:r>
              <a:rPr lang="fr-FR" dirty="0"/>
              <a:t> → </a:t>
            </a:r>
            <a:r>
              <a:rPr lang="fr-FR" dirty="0" err="1"/>
              <a:t>nothing</a:t>
            </a:r>
            <a:r>
              <a:rPr lang="fr-FR" dirty="0"/>
              <a:t> </a:t>
            </a:r>
            <a:r>
              <a:rPr lang="fr-FR" dirty="0" err="1"/>
              <a:t>human</a:t>
            </a:r>
            <a:r>
              <a:rPr lang="fr-FR" dirty="0"/>
              <a:t>/social can escape RCT. A new </a:t>
            </a:r>
            <a:r>
              <a:rPr lang="fr-FR" dirty="0" err="1"/>
              <a:t>Imperialism</a:t>
            </a:r>
            <a:r>
              <a:rPr lang="fr-FR" dirty="0"/>
              <a:t> of </a:t>
            </a:r>
            <a:r>
              <a:rPr lang="fr-FR" dirty="0" err="1"/>
              <a:t>economics</a:t>
            </a:r>
            <a:endParaRPr lang="fr-FR" dirty="0"/>
          </a:p>
          <a:p>
            <a:r>
              <a:rPr lang="fr-FR" dirty="0" err="1"/>
              <a:t>Strategy</a:t>
            </a:r>
            <a:r>
              <a:rPr lang="fr-FR" dirty="0"/>
              <a:t> 2 : stick to the initial zone </a:t>
            </a:r>
            <a:r>
              <a:rPr lang="fr-FR" dirty="0" err="1"/>
              <a:t>South-West</a:t>
            </a:r>
            <a:endParaRPr lang="fr-FR" dirty="0"/>
          </a:p>
          <a:p>
            <a:pPr lvl="1"/>
            <a:r>
              <a:rPr lang="fr-FR" dirty="0"/>
              <a:t>A good </a:t>
            </a:r>
            <a:r>
              <a:rPr lang="fr-FR" dirty="0" err="1"/>
              <a:t>economist</a:t>
            </a:r>
            <a:r>
              <a:rPr lang="fr-FR" dirty="0"/>
              <a:t>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blind to </a:t>
            </a:r>
            <a:r>
              <a:rPr lang="fr-FR" dirty="0" err="1"/>
              <a:t>both</a:t>
            </a:r>
            <a:r>
              <a:rPr lang="fr-FR" dirty="0"/>
              <a:t> </a:t>
            </a:r>
            <a:r>
              <a:rPr lang="fr-FR" dirty="0" err="1"/>
              <a:t>incompletenesses</a:t>
            </a:r>
            <a:r>
              <a:rPr lang="fr-FR" dirty="0"/>
              <a:t>. Lucas &amp; RBC</a:t>
            </a:r>
          </a:p>
          <a:p>
            <a:pPr lvl="1"/>
            <a:r>
              <a:rPr lang="fr-FR" dirty="0"/>
              <a:t>In </a:t>
            </a:r>
            <a:r>
              <a:rPr lang="fr-FR" dirty="0" err="1"/>
              <a:t>fact</a:t>
            </a:r>
            <a:r>
              <a:rPr lang="fr-FR" dirty="0"/>
              <a:t>, an </a:t>
            </a:r>
            <a:r>
              <a:rPr lang="fr-FR" dirty="0" err="1"/>
              <a:t>atrophy</a:t>
            </a:r>
            <a:r>
              <a:rPr lang="fr-FR" dirty="0"/>
              <a:t> of MI in the ‘discipline’ of </a:t>
            </a:r>
            <a:r>
              <a:rPr lang="fr-FR" dirty="0" err="1"/>
              <a:t>economists</a:t>
            </a:r>
            <a:endParaRPr lang="fr-FR" dirty="0"/>
          </a:p>
          <a:p>
            <a:r>
              <a:rPr lang="fr-FR" dirty="0" err="1"/>
              <a:t>Strategy</a:t>
            </a:r>
            <a:r>
              <a:rPr lang="fr-FR" dirty="0"/>
              <a:t> 3 : </a:t>
            </a:r>
            <a:r>
              <a:rPr lang="fr-FR" dirty="0" err="1"/>
              <a:t>fly</a:t>
            </a:r>
            <a:r>
              <a:rPr lang="fr-FR" dirty="0"/>
              <a:t> to the zone South-East</a:t>
            </a:r>
          </a:p>
          <a:p>
            <a:pPr lvl="1"/>
            <a:r>
              <a:rPr lang="fr-FR" dirty="0"/>
              <a:t> R-</a:t>
            </a:r>
            <a:r>
              <a:rPr lang="fr-FR" dirty="0" err="1"/>
              <a:t>incompleteness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assumed</a:t>
            </a:r>
            <a:r>
              <a:rPr lang="fr-FR" dirty="0"/>
              <a:t> and </a:t>
            </a:r>
            <a:r>
              <a:rPr lang="fr-FR" dirty="0" err="1"/>
              <a:t>even</a:t>
            </a:r>
            <a:r>
              <a:rPr lang="fr-FR" dirty="0"/>
              <a:t> </a:t>
            </a:r>
            <a:r>
              <a:rPr lang="fr-FR" dirty="0" err="1"/>
              <a:t>claimed</a:t>
            </a:r>
            <a:r>
              <a:rPr lang="fr-FR" dirty="0"/>
              <a:t> in </a:t>
            </a:r>
            <a:r>
              <a:rPr lang="fr-FR" dirty="0" err="1"/>
              <a:t>order</a:t>
            </a:r>
            <a:r>
              <a:rPr lang="fr-FR" dirty="0"/>
              <a:t> to </a:t>
            </a:r>
            <a:r>
              <a:rPr lang="fr-FR" dirty="0" err="1"/>
              <a:t>develop</a:t>
            </a:r>
            <a:r>
              <a:rPr lang="fr-FR" dirty="0"/>
              <a:t> the </a:t>
            </a:r>
            <a:r>
              <a:rPr lang="fr-FR" dirty="0" err="1"/>
              <a:t>beneficial</a:t>
            </a:r>
            <a:r>
              <a:rPr lang="fr-FR" dirty="0"/>
              <a:t> aspects of </a:t>
            </a:r>
            <a:r>
              <a:rPr lang="fr-FR" dirty="0" err="1"/>
              <a:t>competition</a:t>
            </a:r>
            <a:r>
              <a:rPr lang="fr-FR" dirty="0"/>
              <a:t>, </a:t>
            </a:r>
            <a:r>
              <a:rPr lang="fr-FR" dirty="0" err="1"/>
              <a:t>so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M-</a:t>
            </a:r>
            <a:r>
              <a:rPr lang="fr-FR" dirty="0" err="1"/>
              <a:t>incompleteness</a:t>
            </a:r>
            <a:r>
              <a:rPr lang="fr-FR" dirty="0"/>
              <a:t> </a:t>
            </a:r>
            <a:r>
              <a:rPr lang="fr-FR" dirty="0" err="1"/>
              <a:t>may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skipped</a:t>
            </a:r>
            <a:r>
              <a:rPr lang="fr-FR" dirty="0"/>
              <a:t>. </a:t>
            </a:r>
            <a:r>
              <a:rPr lang="fr-FR" dirty="0" err="1"/>
              <a:t>Another</a:t>
            </a:r>
            <a:r>
              <a:rPr lang="fr-FR" dirty="0"/>
              <a:t> </a:t>
            </a:r>
            <a:r>
              <a:rPr lang="fr-FR" dirty="0" err="1"/>
              <a:t>kind</a:t>
            </a:r>
            <a:r>
              <a:rPr lang="fr-FR" dirty="0"/>
              <a:t> of </a:t>
            </a:r>
            <a:r>
              <a:rPr lang="fr-FR" dirty="0" err="1"/>
              <a:t>atrophy</a:t>
            </a:r>
            <a:r>
              <a:rPr lang="fr-FR" dirty="0"/>
              <a:t> ?</a:t>
            </a:r>
          </a:p>
          <a:p>
            <a:pPr lvl="1"/>
            <a:r>
              <a:rPr lang="fr-FR" dirty="0" err="1"/>
              <a:t>Evolutionnism</a:t>
            </a:r>
            <a:r>
              <a:rPr lang="fr-FR" dirty="0"/>
              <a:t>. </a:t>
            </a:r>
            <a:r>
              <a:rPr lang="fr-FR" dirty="0" err="1"/>
              <a:t>Behavioral</a:t>
            </a:r>
            <a:r>
              <a:rPr lang="fr-FR" dirty="0"/>
              <a:t> </a:t>
            </a:r>
            <a:r>
              <a:rPr lang="fr-FR" dirty="0" err="1"/>
              <a:t>economics</a:t>
            </a:r>
            <a:r>
              <a:rPr lang="fr-FR" dirty="0"/>
              <a:t> </a:t>
            </a:r>
            <a:r>
              <a:rPr lang="fr-FR" dirty="0" err="1"/>
              <a:t>without</a:t>
            </a:r>
            <a:r>
              <a:rPr lang="fr-FR" dirty="0"/>
              <a:t> macro (</a:t>
            </a:r>
            <a:r>
              <a:rPr lang="fr-FR" dirty="0" err="1"/>
              <a:t>except</a:t>
            </a:r>
            <a:r>
              <a:rPr lang="fr-FR" dirty="0"/>
              <a:t> Agent-</a:t>
            </a:r>
            <a:r>
              <a:rPr lang="fr-FR" dirty="0" err="1"/>
              <a:t>based</a:t>
            </a:r>
            <a:r>
              <a:rPr lang="fr-FR" dirty="0"/>
              <a:t> simulation ?)</a:t>
            </a:r>
          </a:p>
          <a:p>
            <a:r>
              <a:rPr lang="fr-FR" dirty="0"/>
              <a:t>1+2+3 = </a:t>
            </a:r>
            <a:r>
              <a:rPr lang="fr-FR" dirty="0" err="1"/>
              <a:t>closed</a:t>
            </a:r>
            <a:r>
              <a:rPr lang="fr-FR" dirty="0"/>
              <a:t> MI.      </a:t>
            </a:r>
            <a:r>
              <a:rPr lang="fr-FR" dirty="0" err="1"/>
              <a:t>Why</a:t>
            </a:r>
            <a:r>
              <a:rPr lang="fr-FR" dirty="0"/>
              <a:t>  « </a:t>
            </a:r>
            <a:r>
              <a:rPr lang="fr-FR" dirty="0" err="1"/>
              <a:t>closed</a:t>
            </a:r>
            <a:r>
              <a:rPr lang="fr-FR" dirty="0"/>
              <a:t> »?</a:t>
            </a:r>
          </a:p>
          <a:p>
            <a:pPr marL="0" indent="0">
              <a:buNone/>
            </a:pPr>
            <a:r>
              <a:rPr lang="fr-FR" dirty="0"/>
              <a:t>             </a:t>
            </a:r>
            <a:r>
              <a:rPr lang="fr-FR" i="1" dirty="0" err="1"/>
              <a:t>Because</a:t>
            </a:r>
            <a:r>
              <a:rPr lang="fr-FR" i="1" dirty="0"/>
              <a:t> </a:t>
            </a:r>
            <a:r>
              <a:rPr lang="fr-FR" i="1" dirty="0" err="1"/>
              <a:t>it</a:t>
            </a:r>
            <a:r>
              <a:rPr lang="fr-FR" i="1" dirty="0"/>
              <a:t> </a:t>
            </a:r>
            <a:r>
              <a:rPr lang="fr-FR" i="1" dirty="0" err="1"/>
              <a:t>does</a:t>
            </a:r>
            <a:r>
              <a:rPr lang="fr-FR" i="1" dirty="0"/>
              <a:t> not </a:t>
            </a:r>
            <a:r>
              <a:rPr lang="fr-FR" i="1" dirty="0" err="1"/>
              <a:t>accept</a:t>
            </a:r>
            <a:r>
              <a:rPr lang="fr-FR" i="1" dirty="0"/>
              <a:t> (</a:t>
            </a:r>
            <a:r>
              <a:rPr lang="fr-FR" i="1" dirty="0" err="1"/>
              <a:t>its</a:t>
            </a:r>
            <a:r>
              <a:rPr lang="fr-FR" i="1" dirty="0"/>
              <a:t> </a:t>
            </a:r>
            <a:r>
              <a:rPr lang="fr-FR" i="1" dirty="0" err="1"/>
              <a:t>own</a:t>
            </a:r>
            <a:r>
              <a:rPr lang="fr-FR" i="1" dirty="0"/>
              <a:t>) </a:t>
            </a:r>
            <a:r>
              <a:rPr lang="fr-FR" i="1" dirty="0" err="1"/>
              <a:t>incompleteness</a:t>
            </a:r>
            <a:r>
              <a:rPr lang="fr-FR" i="1" dirty="0"/>
              <a:t>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F7711B2-8312-DE99-237A-51ACAAFB8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1332-6EF1-4289-B68E-9589009225C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3981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13445A-A007-E501-819A-A189DA101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/3/ Long Live the King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CCD5F9-8DED-38E7-A8BE-6D49F2CD2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/>
              <a:t>Integrating</a:t>
            </a:r>
            <a:r>
              <a:rPr lang="fr-FR" dirty="0"/>
              <a:t> </a:t>
            </a:r>
            <a:r>
              <a:rPr lang="fr-FR" dirty="0" err="1"/>
              <a:t>both</a:t>
            </a:r>
            <a:r>
              <a:rPr lang="fr-FR" dirty="0"/>
              <a:t> </a:t>
            </a:r>
            <a:r>
              <a:rPr lang="fr-FR" dirty="0" err="1"/>
              <a:t>incompleteness</a:t>
            </a:r>
            <a:r>
              <a:rPr lang="fr-FR" dirty="0"/>
              <a:t> </a:t>
            </a:r>
            <a:r>
              <a:rPr lang="fr-FR" dirty="0" err="1"/>
              <a:t>would</a:t>
            </a:r>
            <a:r>
              <a:rPr lang="fr-FR" dirty="0"/>
              <a:t> </a:t>
            </a:r>
            <a:r>
              <a:rPr lang="fr-FR" dirty="0" err="1"/>
              <a:t>mean</a:t>
            </a:r>
            <a:r>
              <a:rPr lang="fr-FR" dirty="0"/>
              <a:t> the end of the </a:t>
            </a:r>
            <a:r>
              <a:rPr lang="fr-FR" dirty="0" err="1"/>
              <a:t>great</a:t>
            </a:r>
            <a:r>
              <a:rPr lang="fr-FR" dirty="0"/>
              <a:t> </a:t>
            </a:r>
            <a:r>
              <a:rPr lang="fr-FR" dirty="0" err="1"/>
              <a:t>neoclassical</a:t>
            </a:r>
            <a:r>
              <a:rPr lang="fr-FR" dirty="0"/>
              <a:t> tradition ...</a:t>
            </a:r>
          </a:p>
          <a:p>
            <a:r>
              <a:rPr lang="fr-FR" dirty="0"/>
              <a:t>... And the switch to a </a:t>
            </a:r>
            <a:r>
              <a:rPr lang="fr-FR" dirty="0" err="1"/>
              <a:t>very</a:t>
            </a:r>
            <a:r>
              <a:rPr lang="fr-FR" dirty="0"/>
              <a:t> </a:t>
            </a:r>
            <a:r>
              <a:rPr lang="fr-FR" dirty="0" err="1"/>
              <a:t>different</a:t>
            </a:r>
            <a:r>
              <a:rPr lang="fr-FR" dirty="0"/>
              <a:t> </a:t>
            </a:r>
            <a:r>
              <a:rPr lang="fr-FR" dirty="0" err="1"/>
              <a:t>kind</a:t>
            </a:r>
            <a:r>
              <a:rPr lang="fr-FR" dirty="0"/>
              <a:t> of MI (not </a:t>
            </a:r>
            <a:r>
              <a:rPr lang="fr-FR" dirty="0" err="1"/>
              <a:t>so</a:t>
            </a:r>
            <a:r>
              <a:rPr lang="fr-FR" dirty="0"/>
              <a:t> </a:t>
            </a:r>
            <a:r>
              <a:rPr lang="fr-FR" dirty="0" err="1"/>
              <a:t>radically</a:t>
            </a:r>
            <a:r>
              <a:rPr lang="fr-FR" dirty="0"/>
              <a:t> hostile to </a:t>
            </a:r>
            <a:r>
              <a:rPr lang="fr-FR" dirty="0" err="1"/>
              <a:t>any</a:t>
            </a:r>
            <a:r>
              <a:rPr lang="fr-FR" dirty="0"/>
              <a:t> </a:t>
            </a:r>
            <a:r>
              <a:rPr lang="fr-FR" dirty="0" err="1"/>
              <a:t>hint</a:t>
            </a:r>
            <a:r>
              <a:rPr lang="fr-FR" dirty="0"/>
              <a:t> of MH) ...</a:t>
            </a:r>
          </a:p>
          <a:p>
            <a:r>
              <a:rPr lang="fr-FR" dirty="0"/>
              <a:t>(A)...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hopefully</a:t>
            </a:r>
            <a:r>
              <a:rPr lang="fr-FR" dirty="0"/>
              <a:t> put an end to the mainstream hypocrite claim of </a:t>
            </a:r>
            <a:r>
              <a:rPr lang="fr-FR" dirty="0" err="1"/>
              <a:t>rigorous</a:t>
            </a:r>
            <a:r>
              <a:rPr lang="fr-FR" dirty="0"/>
              <a:t> MI ...</a:t>
            </a:r>
          </a:p>
          <a:p>
            <a:r>
              <a:rPr lang="fr-FR" dirty="0"/>
              <a:t>... </a:t>
            </a:r>
            <a:r>
              <a:rPr lang="fr-FR" dirty="0" err="1"/>
              <a:t>Whereas</a:t>
            </a:r>
            <a:r>
              <a:rPr lang="fr-FR" dirty="0"/>
              <a:t> </a:t>
            </a:r>
            <a:r>
              <a:rPr lang="fr-FR" dirty="0" err="1"/>
              <a:t>so</a:t>
            </a:r>
            <a:r>
              <a:rPr lang="fr-FR" dirty="0"/>
              <a:t> </a:t>
            </a:r>
            <a:r>
              <a:rPr lang="fr-FR" dirty="0" err="1"/>
              <a:t>many</a:t>
            </a:r>
            <a:r>
              <a:rPr lang="fr-FR" dirty="0"/>
              <a:t> collectives are </a:t>
            </a:r>
            <a:r>
              <a:rPr lang="fr-FR" dirty="0" err="1"/>
              <a:t>treated</a:t>
            </a:r>
            <a:r>
              <a:rPr lang="fr-FR" dirty="0"/>
              <a:t> as </a:t>
            </a:r>
            <a:r>
              <a:rPr lang="fr-FR" dirty="0" err="1"/>
              <a:t>individuals</a:t>
            </a:r>
            <a:r>
              <a:rPr lang="fr-FR" dirty="0"/>
              <a:t> : e.g. </a:t>
            </a:r>
            <a:r>
              <a:rPr lang="fr-FR" dirty="0" err="1"/>
              <a:t>firms</a:t>
            </a:r>
            <a:r>
              <a:rPr lang="fr-FR" dirty="0"/>
              <a:t>, trade-unions, </a:t>
            </a:r>
            <a:r>
              <a:rPr lang="fr-FR" dirty="0" err="1"/>
              <a:t>so-called</a:t>
            </a:r>
            <a:r>
              <a:rPr lang="fr-FR" dirty="0"/>
              <a:t> </a:t>
            </a:r>
            <a:r>
              <a:rPr lang="fr-FR" dirty="0" err="1"/>
              <a:t>representative</a:t>
            </a:r>
            <a:r>
              <a:rPr lang="fr-FR" dirty="0"/>
              <a:t> agent ...</a:t>
            </a:r>
          </a:p>
          <a:p>
            <a:r>
              <a:rPr lang="fr-FR" dirty="0"/>
              <a:t>(B) ... More important (and not </a:t>
            </a:r>
            <a:r>
              <a:rPr lang="fr-FR" dirty="0" err="1"/>
              <a:t>independent</a:t>
            </a:r>
            <a:r>
              <a:rPr lang="fr-FR" dirty="0"/>
              <a:t>), new </a:t>
            </a:r>
            <a:r>
              <a:rPr lang="fr-FR" dirty="0" err="1"/>
              <a:t>exciting</a:t>
            </a:r>
            <a:r>
              <a:rPr lang="fr-FR" dirty="0"/>
              <a:t> </a:t>
            </a:r>
            <a:r>
              <a:rPr lang="fr-FR" dirty="0" err="1"/>
              <a:t>fields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appear</a:t>
            </a:r>
            <a:r>
              <a:rPr lang="fr-FR" dirty="0"/>
              <a:t> for an « open MI »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729AB05-05D0-978B-C2B2-6EDB3FDA1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1332-6EF1-4289-B68E-9589009225C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95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2A8847-568E-8C7B-2CB0-CF656DF1E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... </a:t>
            </a:r>
            <a:r>
              <a:rPr lang="fr-FR" dirty="0" err="1"/>
              <a:t>Some</a:t>
            </a:r>
            <a:r>
              <a:rPr lang="fr-FR" dirty="0"/>
              <a:t> </a:t>
            </a:r>
            <a:r>
              <a:rPr lang="fr-FR" dirty="0" err="1"/>
              <a:t>hints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F05E3B-1460-991F-87C0-089990A07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(B.1) </a:t>
            </a:r>
            <a:r>
              <a:rPr lang="fr-FR" dirty="0" err="1"/>
              <a:t>facing</a:t>
            </a:r>
            <a:r>
              <a:rPr lang="fr-FR" dirty="0"/>
              <a:t> </a:t>
            </a:r>
            <a:r>
              <a:rPr lang="fr-FR" dirty="0" err="1"/>
              <a:t>incompleteness</a:t>
            </a:r>
            <a:r>
              <a:rPr lang="fr-FR" dirty="0"/>
              <a:t>, </a:t>
            </a:r>
            <a:r>
              <a:rPr lang="fr-FR" dirty="0" err="1"/>
              <a:t>individual</a:t>
            </a:r>
            <a:r>
              <a:rPr lang="fr-FR" dirty="0"/>
              <a:t> </a:t>
            </a:r>
            <a:r>
              <a:rPr lang="fr-FR" dirty="0" err="1"/>
              <a:t>rationality</a:t>
            </a:r>
            <a:r>
              <a:rPr lang="fr-FR" dirty="0"/>
              <a:t> mutes : </a:t>
            </a:r>
          </a:p>
          <a:p>
            <a:pPr lvl="1"/>
            <a:r>
              <a:rPr lang="fr-FR" dirty="0" err="1"/>
              <a:t>less</a:t>
            </a:r>
            <a:r>
              <a:rPr lang="fr-FR" dirty="0"/>
              <a:t> </a:t>
            </a:r>
            <a:r>
              <a:rPr lang="fr-FR" dirty="0" err="1"/>
              <a:t>computational</a:t>
            </a:r>
            <a:r>
              <a:rPr lang="fr-FR" dirty="0"/>
              <a:t>, more </a:t>
            </a:r>
            <a:r>
              <a:rPr lang="fr-FR" dirty="0" err="1"/>
              <a:t>interpretive</a:t>
            </a:r>
            <a:endParaRPr lang="fr-FR" dirty="0"/>
          </a:p>
          <a:p>
            <a:pPr lvl="1"/>
            <a:r>
              <a:rPr lang="fr-FR" dirty="0"/>
              <a:t>The </a:t>
            </a:r>
            <a:r>
              <a:rPr lang="fr-FR" dirty="0" err="1"/>
              <a:t>bright</a:t>
            </a:r>
            <a:r>
              <a:rPr lang="fr-FR" dirty="0"/>
              <a:t> </a:t>
            </a:r>
            <a:r>
              <a:rPr lang="fr-FR" dirty="0" err="1"/>
              <a:t>side</a:t>
            </a:r>
            <a:r>
              <a:rPr lang="fr-FR" dirty="0"/>
              <a:t> of </a:t>
            </a:r>
            <a:r>
              <a:rPr lang="fr-FR" dirty="0" err="1"/>
              <a:t>incompleteness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: </a:t>
            </a:r>
            <a:r>
              <a:rPr lang="fr-FR" dirty="0" err="1"/>
              <a:t>learning</a:t>
            </a:r>
            <a:r>
              <a:rPr lang="fr-FR" dirty="0"/>
              <a:t>, and </a:t>
            </a:r>
            <a:r>
              <a:rPr lang="fr-FR" dirty="0" err="1"/>
              <a:t>creativity</a:t>
            </a:r>
            <a:r>
              <a:rPr lang="fr-FR" dirty="0"/>
              <a:t> !</a:t>
            </a:r>
          </a:p>
          <a:p>
            <a:r>
              <a:rPr lang="fr-FR" dirty="0"/>
              <a:t>(B.2) </a:t>
            </a:r>
            <a:r>
              <a:rPr lang="fr-FR" dirty="0" err="1"/>
              <a:t>facing</a:t>
            </a:r>
            <a:r>
              <a:rPr lang="fr-FR" dirty="0"/>
              <a:t> </a:t>
            </a:r>
            <a:r>
              <a:rPr lang="fr-FR" dirty="0" err="1"/>
              <a:t>incompleteness</a:t>
            </a:r>
            <a:r>
              <a:rPr lang="fr-FR" dirty="0"/>
              <a:t>, </a:t>
            </a:r>
            <a:r>
              <a:rPr lang="fr-FR" dirty="0" err="1"/>
              <a:t>interindividual</a:t>
            </a:r>
            <a:r>
              <a:rPr lang="fr-FR" dirty="0"/>
              <a:t> coordination </a:t>
            </a:r>
            <a:r>
              <a:rPr lang="fr-FR" dirty="0" err="1"/>
              <a:t>also</a:t>
            </a:r>
            <a:r>
              <a:rPr lang="fr-FR" dirty="0"/>
              <a:t> mutes</a:t>
            </a:r>
          </a:p>
          <a:p>
            <a:pPr lvl="1"/>
            <a:r>
              <a:rPr lang="fr-FR" dirty="0"/>
              <a:t>Even </a:t>
            </a:r>
            <a:r>
              <a:rPr lang="fr-FR" i="1" dirty="0"/>
              <a:t>homo economicus </a:t>
            </a:r>
            <a:r>
              <a:rPr lang="fr-FR" dirty="0" err="1"/>
              <a:t>now</a:t>
            </a:r>
            <a:r>
              <a:rPr lang="fr-FR" dirty="0"/>
              <a:t> cares about coordination → at the </a:t>
            </a:r>
            <a:r>
              <a:rPr lang="fr-FR" dirty="0" err="1"/>
              <a:t>limit</a:t>
            </a:r>
            <a:r>
              <a:rPr lang="fr-FR" dirty="0"/>
              <a:t>, </a:t>
            </a:r>
            <a:r>
              <a:rPr lang="fr-FR" dirty="0" err="1"/>
              <a:t>being</a:t>
            </a:r>
            <a:r>
              <a:rPr lang="fr-FR" dirty="0"/>
              <a:t> rational </a:t>
            </a:r>
            <a:r>
              <a:rPr lang="fr-FR" dirty="0" err="1"/>
              <a:t>is</a:t>
            </a:r>
            <a:r>
              <a:rPr lang="fr-FR" dirty="0"/>
              <a:t> to know how to </a:t>
            </a:r>
            <a:r>
              <a:rPr lang="fr-FR" dirty="0" err="1"/>
              <a:t>coordinate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others</a:t>
            </a:r>
            <a:r>
              <a:rPr lang="fr-FR" dirty="0"/>
              <a:t>. Following conventions ?</a:t>
            </a:r>
          </a:p>
          <a:p>
            <a:pPr lvl="1"/>
            <a:r>
              <a:rPr lang="fr-FR" dirty="0" err="1"/>
              <a:t>Accepting</a:t>
            </a:r>
            <a:r>
              <a:rPr lang="fr-FR" dirty="0"/>
              <a:t> </a:t>
            </a:r>
            <a:r>
              <a:rPr lang="fr-FR" dirty="0" err="1"/>
              <a:t>incompleteness</a:t>
            </a:r>
            <a:r>
              <a:rPr lang="fr-FR" dirty="0"/>
              <a:t> in a </a:t>
            </a:r>
            <a:r>
              <a:rPr lang="fr-FR" dirty="0" err="1"/>
              <a:t>contract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 rational signal of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intent</a:t>
            </a:r>
            <a:r>
              <a:rPr lang="fr-FR" dirty="0"/>
              <a:t> to </a:t>
            </a:r>
            <a:r>
              <a:rPr lang="fr-FR" dirty="0" err="1"/>
              <a:t>cooperate</a:t>
            </a:r>
            <a:endParaRPr lang="fr-FR" dirty="0"/>
          </a:p>
          <a:p>
            <a:r>
              <a:rPr lang="fr-FR" dirty="0"/>
              <a:t>(B.3)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entirely</a:t>
            </a:r>
            <a:r>
              <a:rPr lang="fr-FR" dirty="0"/>
              <a:t> new building stones for a MI (« open »)</a:t>
            </a:r>
          </a:p>
          <a:p>
            <a:pPr lvl="1"/>
            <a:r>
              <a:rPr lang="fr-FR" dirty="0"/>
              <a:t>The </a:t>
            </a:r>
            <a:r>
              <a:rPr lang="fr-FR" dirty="0" err="1"/>
              <a:t>link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/>
              <a:t>legal</a:t>
            </a:r>
            <a:r>
              <a:rPr lang="fr-FR" dirty="0"/>
              <a:t> </a:t>
            </a:r>
            <a:r>
              <a:rPr lang="fr-FR" dirty="0" err="1"/>
              <a:t>persons</a:t>
            </a:r>
            <a:r>
              <a:rPr lang="fr-FR" dirty="0"/>
              <a:t> and the real </a:t>
            </a:r>
            <a:r>
              <a:rPr lang="fr-FR" dirty="0" err="1"/>
              <a:t>persons</a:t>
            </a:r>
            <a:r>
              <a:rPr lang="fr-FR" dirty="0"/>
              <a:t> </a:t>
            </a:r>
            <a:r>
              <a:rPr lang="fr-FR" dirty="0" err="1"/>
              <a:t>actuating</a:t>
            </a:r>
            <a:r>
              <a:rPr lang="fr-FR" dirty="0"/>
              <a:t> </a:t>
            </a:r>
            <a:r>
              <a:rPr lang="fr-FR" dirty="0" err="1"/>
              <a:t>them</a:t>
            </a:r>
            <a:endParaRPr lang="fr-FR" dirty="0"/>
          </a:p>
          <a:p>
            <a:pPr lvl="1"/>
            <a:r>
              <a:rPr lang="fr-FR" dirty="0"/>
              <a:t>The </a:t>
            </a:r>
            <a:r>
              <a:rPr lang="fr-FR" dirty="0" err="1"/>
              <a:t>link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/>
              <a:t>individual</a:t>
            </a:r>
            <a:r>
              <a:rPr lang="fr-FR" dirty="0"/>
              <a:t> </a:t>
            </a:r>
            <a:r>
              <a:rPr lang="fr-FR" dirty="0" err="1"/>
              <a:t>learning</a:t>
            </a:r>
            <a:r>
              <a:rPr lang="fr-FR" dirty="0"/>
              <a:t> and </a:t>
            </a:r>
            <a:r>
              <a:rPr lang="fr-FR" dirty="0" err="1"/>
              <a:t>organizational</a:t>
            </a:r>
            <a:r>
              <a:rPr lang="fr-FR" dirty="0"/>
              <a:t> </a:t>
            </a:r>
            <a:r>
              <a:rPr lang="fr-FR" dirty="0" err="1"/>
              <a:t>learning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E169607-1E40-E701-85D2-7EF0D3E5C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1332-6EF1-4289-B68E-9589009225C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06194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823</Words>
  <Application>Microsoft Office PowerPoint</Application>
  <PresentationFormat>Grand écran</PresentationFormat>
  <Paragraphs>98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Economics : A methodological individualism in search of its own incompleteness</vt:lpstr>
      <vt:lpstr>PLAN</vt:lpstr>
      <vt:lpstr>/1/ the Constitution of the kingdom</vt:lpstr>
      <vt:lpstr>The problem with the kingdom’s Constitution</vt:lpstr>
      <vt:lpstr>Présentation PowerPoint</vt:lpstr>
      <vt:lpstr>/2/ The king is dead</vt:lpstr>
      <vt:lpstr>/3/ Long Live the King</vt:lpstr>
      <vt:lpstr> ... Some hints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: A methodological individualism in search of its own incompleteness</dc:title>
  <dc:creator>olivier Favereau</dc:creator>
  <cp:lastModifiedBy>NATHALIE BULLE</cp:lastModifiedBy>
  <cp:revision>2</cp:revision>
  <dcterms:created xsi:type="dcterms:W3CDTF">2023-07-06T17:34:15Z</dcterms:created>
  <dcterms:modified xsi:type="dcterms:W3CDTF">2023-07-13T06:58:14Z</dcterms:modified>
</cp:coreProperties>
</file>