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337" r:id="rId2"/>
    <p:sldId id="342" r:id="rId3"/>
    <p:sldId id="596" r:id="rId4"/>
    <p:sldId id="576" r:id="rId5"/>
    <p:sldId id="579" r:id="rId6"/>
    <p:sldId id="581" r:id="rId7"/>
    <p:sldId id="583" r:id="rId8"/>
    <p:sldId id="587" r:id="rId9"/>
    <p:sldId id="582" r:id="rId10"/>
    <p:sldId id="588" r:id="rId11"/>
    <p:sldId id="589" r:id="rId12"/>
    <p:sldId id="591" r:id="rId13"/>
    <p:sldId id="594" r:id="rId14"/>
    <p:sldId id="599" r:id="rId15"/>
    <p:sldId id="607" r:id="rId16"/>
    <p:sldId id="601" r:id="rId17"/>
    <p:sldId id="603" r:id="rId18"/>
    <p:sldId id="606" r:id="rId19"/>
    <p:sldId id="608" r:id="rId20"/>
    <p:sldId id="604" r:id="rId21"/>
    <p:sldId id="593" r:id="rId22"/>
    <p:sldId id="590" r:id="rId23"/>
    <p:sldId id="575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orient="horz" pos="402">
          <p15:clr>
            <a:srgbClr val="A4A3A4"/>
          </p15:clr>
        </p15:guide>
        <p15:guide id="3" pos="499" userDrawn="1">
          <p15:clr>
            <a:srgbClr val="A4A3A4"/>
          </p15:clr>
        </p15:guide>
        <p15:guide id="4" pos="839">
          <p15:clr>
            <a:srgbClr val="A4A3A4"/>
          </p15:clr>
        </p15:guide>
        <p15:guide id="5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0000"/>
    <a:srgbClr val="00CC00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7206" autoAdjust="0"/>
  </p:normalViewPr>
  <p:slideViewPr>
    <p:cSldViewPr showGuides="1">
      <p:cViewPr varScale="1">
        <p:scale>
          <a:sx n="85" d="100"/>
          <a:sy n="85" d="100"/>
        </p:scale>
        <p:origin x="1056" y="53"/>
      </p:cViewPr>
      <p:guideLst>
        <p:guide orient="horz" pos="2273"/>
        <p:guide orient="horz" pos="402"/>
        <p:guide pos="499"/>
        <p:guide pos="839"/>
        <p:guide pos="5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1992" y="-96"/>
      </p:cViewPr>
      <p:guideLst>
        <p:guide orient="horz" pos="2928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test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A330DB1-C179-4059-B9EC-FF8036DAB74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73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Hier klicken, um Master-Textformat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820E394-8100-40CE-BEB9-257586D15FC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479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en-US" sz="2400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618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1618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US" noProof="0"/>
              <a:t>Formatvorlage des Untertitelmasters durch Klicken bearbeiten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6E0B-724B-4C91-8B55-768A7DA0A92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5608-A40D-414D-8719-FB45553387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1C54-6C8A-48F1-9240-39F6D14770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4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39B03E-AF8E-4895-B548-7258CFCC1433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7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8CC2-B67C-4DC7-A10E-ECF5A7CC6CC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2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2B887-53CA-49BE-A1E7-F1D1574E8AE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6E3E-5A4C-4B9C-A55D-4150CD46192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0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FA8F5-0E61-40D6-9930-F18D7E16C56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C7B9-1954-4F51-8C32-3EA6DD0F25B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72FF-A5A0-42B3-867E-68F52637131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1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E90A-1888-4441-9B3F-AE5EBD81E1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4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79791F0E-80F9-474F-8AD2-31A6C7C336C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61645" y="184178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Titelmasterformat durch Klicken bearbeiten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Textmasterformate durch Klicken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3"/>
            <a:r>
              <a:rPr lang="en-US" altLang="en-US"/>
              <a:t>Vierte Ebene</a:t>
            </a:r>
          </a:p>
          <a:p>
            <a:pPr lvl="4"/>
            <a:r>
              <a:rPr lang="en-US" altLang="en-US"/>
              <a:t>Fünfte Ebene</a:t>
            </a:r>
          </a:p>
        </p:txBody>
      </p:sp>
      <p:sp>
        <p:nvSpPr>
          <p:cNvPr id="160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pp@sozio.uni-leipzig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2"/>
          <p:cNvSpPr>
            <a:spLocks noGrp="1"/>
          </p:cNvSpPr>
          <p:nvPr>
            <p:ph type="ctrTitle"/>
          </p:nvPr>
        </p:nvSpPr>
        <p:spPr>
          <a:xfrm>
            <a:off x="1376891" y="2348856"/>
            <a:ext cx="7470775" cy="1169987"/>
          </a:xfrm>
        </p:spPr>
        <p:txBody>
          <a:bodyPr/>
          <a:lstStyle/>
          <a:p>
            <a:r>
              <a:rPr lang="en-US" sz="3200" b="1" i="0" u="none" strike="noStrike" baseline="0"/>
              <a:t>         Methodological Individualism </a:t>
            </a:r>
            <a:br>
              <a:rPr lang="en-US" sz="3200" b="1" i="0" u="none" strike="noStrike" baseline="0"/>
            </a:br>
            <a:r>
              <a:rPr lang="en-US" sz="3200" b="1" i="0" u="none" strike="noStrike" baseline="0"/>
              <a:t>   and Micro-Macro Modeling</a:t>
            </a:r>
            <a:endParaRPr lang="de-DE" altLang="en-US" sz="3200"/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610394" y="4509144"/>
            <a:ext cx="7923212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000"/>
              <a:t>Prof. Dr. Karl-Dieter Opp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000"/>
              <a:t>Universität Leipzig (Emeritus), University of Washington, Seattle (Affiliate Professor), </a:t>
            </a:r>
            <a:r>
              <a:rPr lang="de-DE" altLang="en-US" sz="2000">
                <a:hlinkClick r:id="rId2"/>
              </a:rPr>
              <a:t>opp@sozio.uni-leipzig.de</a:t>
            </a:r>
            <a:endParaRPr lang="de-DE" altLang="en-US" sz="20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AA67CD9-85B2-C63A-BD4B-B34CDF694A6B}"/>
              </a:ext>
            </a:extLst>
          </p:cNvPr>
          <p:cNvSpPr txBox="1"/>
          <p:nvPr/>
        </p:nvSpPr>
        <p:spPr>
          <a:xfrm>
            <a:off x="791496" y="5788753"/>
            <a:ext cx="7438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/>
              <a:t>Presentation at the Conference on Methodological Individualism</a:t>
            </a:r>
          </a:p>
          <a:p>
            <a:r>
              <a:rPr lang="de-DE" sz="2000"/>
              <a:t>and Contemporary Social Sciences, Paris, July 6 and 7, 2023</a:t>
            </a:r>
            <a:endParaRPr lang="en-US" sz="2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8372930-A6AA-2389-3634-97F5030A2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1B80930-54C8-81C8-A4AD-28B57FC6D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69CDA-7ED1-9789-6435-36D53B88472C}"/>
              </a:ext>
            </a:extLst>
          </p:cNvPr>
          <p:cNvSpPr txBox="1"/>
          <p:nvPr/>
        </p:nvSpPr>
        <p:spPr>
          <a:xfrm>
            <a:off x="792163" y="1063751"/>
            <a:ext cx="38698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solidFill>
                  <a:srgbClr val="C00000"/>
                </a:solidFill>
              </a:rPr>
              <a:t>Bridge Assumptions II:</a:t>
            </a:r>
          </a:p>
          <a:p>
            <a:r>
              <a:rPr lang="de-DE" sz="2400" b="1">
                <a:solidFill>
                  <a:srgbClr val="C00000"/>
                </a:solidFill>
              </a:rPr>
              <a:t>Micro-to-Macro Relations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1CF3F0-DE9C-BF54-D1CF-F695E7E20AEA}"/>
              </a:ext>
            </a:extLst>
          </p:cNvPr>
          <p:cNvSpPr txBox="1"/>
          <p:nvPr/>
        </p:nvSpPr>
        <p:spPr>
          <a:xfrm>
            <a:off x="673677" y="4364022"/>
            <a:ext cx="8013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There are often </a:t>
            </a:r>
            <a:r>
              <a:rPr lang="de-DE" sz="2000" b="1">
                <a:solidFill>
                  <a:srgbClr val="003399"/>
                </a:solidFill>
              </a:rPr>
              <a:t>analytical relations </a:t>
            </a:r>
            <a:r>
              <a:rPr lang="de-DE" sz="2000"/>
              <a:t>(aggregations). Mass political </a:t>
            </a:r>
          </a:p>
          <a:p>
            <a:r>
              <a:rPr lang="de-DE" sz="2000"/>
              <a:t>violence is an (analytical) function of the number of individuals who behave violently.</a:t>
            </a:r>
            <a:endParaRPr lang="en-US" sz="2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036C3A-8F45-F63C-0A20-7C3AEA20AFDA}"/>
              </a:ext>
            </a:extLst>
          </p:cNvPr>
          <p:cNvSpPr txBox="1"/>
          <p:nvPr/>
        </p:nvSpPr>
        <p:spPr>
          <a:xfrm>
            <a:off x="801448" y="2175969"/>
            <a:ext cx="8124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There could be </a:t>
            </a:r>
            <a:r>
              <a:rPr lang="de-DE" sz="2000" b="1">
                <a:solidFill>
                  <a:srgbClr val="003399"/>
                </a:solidFill>
              </a:rPr>
              <a:t>singular causal statements</a:t>
            </a:r>
            <a:r>
              <a:rPr lang="de-DE" sz="2000"/>
              <a:t>. Example: in a specific society the number of protesters lead to </a:t>
            </a:r>
            <a:r>
              <a:rPr lang="de-DE" sz="2000">
                <a:sym typeface="Wingdings" panose="05000000000000000000" pitchFamily="2" charset="2"/>
              </a:rPr>
              <a:t>government concessions. Again, we need a </a:t>
            </a:r>
            <a:r>
              <a:rPr lang="de-DE" sz="2000" b="1">
                <a:solidFill>
                  <a:srgbClr val="003399"/>
                </a:solidFill>
                <a:sym typeface="Wingdings" panose="05000000000000000000" pitchFamily="2" charset="2"/>
              </a:rPr>
              <a:t>theory</a:t>
            </a:r>
            <a:r>
              <a:rPr lang="de-DE" sz="2000">
                <a:sym typeface="Wingdings" panose="05000000000000000000" pitchFamily="2" charset="2"/>
              </a:rPr>
              <a:t> to justify such a statement.</a:t>
            </a:r>
            <a:endParaRPr lang="en-US" sz="20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E19F2A-55B3-63F5-8C6D-2B8728CCC5B5}"/>
              </a:ext>
            </a:extLst>
          </p:cNvPr>
          <p:cNvSpPr txBox="1"/>
          <p:nvPr/>
        </p:nvSpPr>
        <p:spPr>
          <a:xfrm>
            <a:off x="739659" y="3412302"/>
            <a:ext cx="802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Could there bei </a:t>
            </a:r>
            <a:r>
              <a:rPr lang="de-DE" sz="2000" b="1">
                <a:solidFill>
                  <a:srgbClr val="003399"/>
                </a:solidFill>
              </a:rPr>
              <a:t>micro-to-macro laws</a:t>
            </a:r>
            <a:r>
              <a:rPr lang="de-DE" sz="2000" b="1"/>
              <a:t>? </a:t>
            </a:r>
            <a:r>
              <a:rPr lang="de-DE" sz="2000"/>
              <a:t>Again, I do not know of any work that addresses this question. </a:t>
            </a:r>
            <a:endParaRPr lang="en-US" sz="2000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9ECF1B5A-183A-1F33-C821-D5946542A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770055"/>
              </p:ext>
            </p:extLst>
          </p:nvPr>
        </p:nvGraphicFramePr>
        <p:xfrm>
          <a:off x="5202083" y="245118"/>
          <a:ext cx="3723399" cy="147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rawing" r:id="rId3" imgW="5305320" imgH="2104920" progId="Presentations.Drawing.21">
                  <p:embed/>
                </p:oleObj>
              </mc:Choice>
              <mc:Fallback>
                <p:oleObj name="Drawing" r:id="rId3" imgW="5305320" imgH="2104920" progId="Presentations.Drawing.21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174A4967-B115-F41F-379E-8B457A4DE1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2083" y="245118"/>
                        <a:ext cx="3723399" cy="1477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5EA5B691-B305-CD92-D471-5925DCCF299E}"/>
              </a:ext>
            </a:extLst>
          </p:cNvPr>
          <p:cNvSpPr/>
          <p:nvPr/>
        </p:nvSpPr>
        <p:spPr bwMode="auto">
          <a:xfrm>
            <a:off x="7812432" y="245118"/>
            <a:ext cx="990132" cy="1477327"/>
          </a:xfrm>
          <a:prstGeom prst="rect">
            <a:avLst/>
          </a:prstGeom>
          <a:solidFill>
            <a:schemeClr val="accent1"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B4063-D6FC-1A79-9C32-F28066612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3" y="1088688"/>
            <a:ext cx="3629894" cy="811512"/>
          </a:xfrm>
        </p:spPr>
        <p:txBody>
          <a:bodyPr/>
          <a:lstStyle/>
          <a:p>
            <a:r>
              <a:rPr lang="de-DE" sz="2400" b="1">
                <a:solidFill>
                  <a:srgbClr val="C00000"/>
                </a:solidFill>
              </a:rPr>
              <a:t>Macro Propositions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5CA3BF-5142-7CA7-8D54-7765E1293F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44FE55-8C40-163D-4541-8D43A5677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FA8F5-0E61-40D6-9930-F18D7E16C5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F97B731D-DEFC-4C40-8C83-ECDC1F97E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214"/>
              </p:ext>
            </p:extLst>
          </p:nvPr>
        </p:nvGraphicFramePr>
        <p:xfrm>
          <a:off x="5202084" y="319151"/>
          <a:ext cx="3723399" cy="147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rawing" r:id="rId3" imgW="5305320" imgH="2104920" progId="Presentations.Drawing.21">
                  <p:embed/>
                </p:oleObj>
              </mc:Choice>
              <mc:Fallback>
                <p:oleObj name="Drawing" r:id="rId3" imgW="5305320" imgH="2104920" progId="Presentations.Drawing.21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174A4967-B115-F41F-379E-8B457A4DE1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2084" y="319151"/>
                        <a:ext cx="3723399" cy="1477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8910125F-E863-4D34-2FDF-E65B0E0817DF}"/>
              </a:ext>
            </a:extLst>
          </p:cNvPr>
          <p:cNvSpPr/>
          <p:nvPr/>
        </p:nvSpPr>
        <p:spPr bwMode="auto">
          <a:xfrm>
            <a:off x="5832168" y="319151"/>
            <a:ext cx="3093315" cy="499501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677A49-C134-876A-A220-494446DADA9A}"/>
              </a:ext>
            </a:extLst>
          </p:cNvPr>
          <p:cNvSpPr txBox="1"/>
          <p:nvPr/>
        </p:nvSpPr>
        <p:spPr>
          <a:xfrm>
            <a:off x="792163" y="2084162"/>
            <a:ext cx="8043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In the example, the macro proposition is a </a:t>
            </a:r>
            <a:r>
              <a:rPr lang="de-DE" b="1">
                <a:solidFill>
                  <a:srgbClr val="003399"/>
                </a:solidFill>
              </a:rPr>
              <a:t>singular covariance statement: </a:t>
            </a:r>
            <a:r>
              <a:rPr lang="de-DE"/>
              <a:t>it is </a:t>
            </a:r>
            <a:r>
              <a:rPr lang="de-DE" b="1">
                <a:solidFill>
                  <a:srgbClr val="003399"/>
                </a:solidFill>
              </a:rPr>
              <a:t>an indirect causal effect</a:t>
            </a:r>
            <a:r>
              <a:rPr lang="de-DE"/>
              <a:t> – via the micro level. In the literature the macro proposition is often regarded as a direct causal effect. But if a micro-macro model is formulated then it turns out that macro propositions do not state direct causal effects but are only covariance statements.</a:t>
            </a:r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B6B149-4CCE-FC9F-742D-2496C034503B}"/>
              </a:ext>
            </a:extLst>
          </p:cNvPr>
          <p:cNvSpPr txBox="1"/>
          <p:nvPr/>
        </p:nvSpPr>
        <p:spPr>
          <a:xfrm>
            <a:off x="740977" y="3769283"/>
            <a:ext cx="8032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Could there be </a:t>
            </a:r>
            <a:r>
              <a:rPr lang="de-DE" b="1">
                <a:solidFill>
                  <a:srgbClr val="003399"/>
                </a:solidFill>
              </a:rPr>
              <a:t>macro laws? </a:t>
            </a:r>
            <a:r>
              <a:rPr lang="de-DE"/>
              <a:t>There could be only macro laws as a </a:t>
            </a:r>
          </a:p>
          <a:p>
            <a:r>
              <a:rPr lang="de-DE"/>
              <a:t>component of a micro-macro model. In the example, the statement „inequality</a:t>
            </a:r>
          </a:p>
          <a:p>
            <a:r>
              <a:rPr lang="de-DE"/>
              <a:t>correlates positively with mass political violence“ is a law if the conditions</a:t>
            </a:r>
          </a:p>
          <a:p>
            <a:r>
              <a:rPr lang="de-DE"/>
              <a:t>formulated in the micro-macro model are given.</a:t>
            </a:r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276A56-B90A-08B7-B75B-4053C498356B}"/>
              </a:ext>
            </a:extLst>
          </p:cNvPr>
          <p:cNvSpPr txBox="1"/>
          <p:nvPr/>
        </p:nvSpPr>
        <p:spPr>
          <a:xfrm>
            <a:off x="753626" y="5239674"/>
            <a:ext cx="827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Note, that there is </a:t>
            </a:r>
            <a:r>
              <a:rPr lang="de-DE" b="1">
                <a:solidFill>
                  <a:srgbClr val="003399"/>
                </a:solidFill>
              </a:rPr>
              <a:t>no analytical relation! </a:t>
            </a:r>
            <a:r>
              <a:rPr lang="de-DE"/>
              <a:t>The aim is empirical explanation.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B0E9B8C-12D8-6C94-85FB-1E76ED220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6D290D-E3C9-2EE3-328A-8F0062A58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696DA0B-48B5-6EEA-FB35-7026928CD7FD}"/>
              </a:ext>
            </a:extLst>
          </p:cNvPr>
          <p:cNvSpPr txBox="1">
            <a:spLocks/>
          </p:cNvSpPr>
          <p:nvPr/>
        </p:nvSpPr>
        <p:spPr>
          <a:xfrm>
            <a:off x="760340" y="1016618"/>
            <a:ext cx="4440001" cy="8115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 kern="0">
                <a:solidFill>
                  <a:srgbClr val="C00000"/>
                </a:solidFill>
              </a:rPr>
              <a:t>The Logical Structure of Micro-Macro Explanations</a:t>
            </a:r>
            <a:endParaRPr lang="en-US" sz="2400" b="1" kern="0">
              <a:solidFill>
                <a:srgbClr val="C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1939C8D-0725-F374-6DFB-0D245DD1F4A2}"/>
              </a:ext>
            </a:extLst>
          </p:cNvPr>
          <p:cNvSpPr txBox="1"/>
          <p:nvPr/>
        </p:nvSpPr>
        <p:spPr>
          <a:xfrm>
            <a:off x="802768" y="1891650"/>
            <a:ext cx="7535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 micro-macro model is an </a:t>
            </a:r>
            <a:r>
              <a:rPr lang="de-DE" b="1">
                <a:solidFill>
                  <a:srgbClr val="003399"/>
                </a:solidFill>
              </a:rPr>
              <a:t>axiomatic system</a:t>
            </a:r>
            <a:r>
              <a:rPr lang="de-DE"/>
              <a:t>: the macro proposition</a:t>
            </a:r>
          </a:p>
          <a:p>
            <a:r>
              <a:rPr lang="de-DE"/>
              <a:t>is explained by (i.e. derived from) statements about bridge assumptions and the micro theory.</a:t>
            </a:r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6F0E484-5D01-97D6-C90C-D6FFAF178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29" y="2942438"/>
            <a:ext cx="8351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</a:pP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Micro Theory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 If there are incentives, there is the relevant behavior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</a:rPr>
              <a:t>(INC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⊃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</a:rPr>
              <a:t> BEH)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Bridge assumption 1: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If there is inequality, there are incentives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</a:rPr>
              <a:t>(INE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⊃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</a:rPr>
              <a:t> INC)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</a:pP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Bridge assumption 2: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Individual behavior aggregates to collective action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</a:rPr>
              <a:t>(BEH ⊃ CA)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+mn-lt"/>
            </a:endParaRPr>
          </a:p>
        </p:txBody>
      </p:sp>
      <p:cxnSp>
        <p:nvCxnSpPr>
          <p:cNvPr id="9" name="AutoShape 2">
            <a:extLst>
              <a:ext uri="{FF2B5EF4-FFF2-40B4-BE49-F238E27FC236}">
                <a16:creationId xmlns:a16="http://schemas.microsoft.com/office/drawing/2014/main" id="{960A78D2-F45F-86A1-F5DA-4467CCCCB0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45000" y="9348621"/>
            <a:ext cx="5667375" cy="139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BBB9BC71-738A-652D-5FE6-73D6A4F0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0" y="3854811"/>
            <a:ext cx="7752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	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Macro proposition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(inference)</a:t>
            </a:r>
            <a:r>
              <a:rPr kumimoji="0" lang="en-US" altLang="en-US" sz="16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If there is inequality, there is collective action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</a:rPr>
              <a:t>(INE ⊃ 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</a:rPr>
              <a:t>	CA)</a:t>
            </a:r>
            <a:endParaRPr kumimoji="0" lang="en-US" altLang="en-US" sz="1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+mn-lt"/>
            </a:endParaRPr>
          </a:p>
        </p:txBody>
      </p:sp>
      <p:cxnSp>
        <p:nvCxnSpPr>
          <p:cNvPr id="14" name="AutoShape 2">
            <a:extLst>
              <a:ext uri="{FF2B5EF4-FFF2-40B4-BE49-F238E27FC236}">
                <a16:creationId xmlns:a16="http://schemas.microsoft.com/office/drawing/2014/main" id="{716DCCAF-0089-A196-2669-E47C7E385D8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17400" y="3732054"/>
            <a:ext cx="7646703" cy="413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E44A78AF-99E5-223F-4CF6-D4E81368191A}"/>
              </a:ext>
            </a:extLst>
          </p:cNvPr>
          <p:cNvSpPr txBox="1"/>
          <p:nvPr/>
        </p:nvSpPr>
        <p:spPr>
          <a:xfrm>
            <a:off x="1290420" y="4521481"/>
            <a:ext cx="688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857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730875" algn="l"/>
              </a:tabLst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Symbols: ⊃ is an implication sign (if..., then...). ∩ means a conjunction (and), the line symbolizes d</a:t>
            </a:r>
            <a:r>
              <a:rPr lang="en-US" altLang="en-US" sz="1400">
                <a:latin typeface="+mn-lt"/>
                <a:ea typeface="Times New Roman" panose="02020603050405020304" pitchFamily="18" charset="0"/>
              </a:rPr>
              <a:t>erivation.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14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3DFBAAC-AFE6-C506-41A1-34EC4DBB38CB}"/>
              </a:ext>
            </a:extLst>
          </p:cNvPr>
          <p:cNvSpPr txBox="1"/>
          <p:nvPr/>
        </p:nvSpPr>
        <p:spPr>
          <a:xfrm>
            <a:off x="783728" y="5181620"/>
            <a:ext cx="7710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To see the logical structure of the argument I rewrite the statements.</a:t>
            </a:r>
          </a:p>
          <a:p>
            <a:r>
              <a:rPr lang="de-DE" b="1">
                <a:solidFill>
                  <a:srgbClr val="003399"/>
                </a:solidFill>
              </a:rPr>
              <a:t>AXIOMS: INE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 ⊃ </a:t>
            </a:r>
            <a:r>
              <a:rPr lang="de-DE" b="1">
                <a:solidFill>
                  <a:srgbClr val="003399"/>
                </a:solidFill>
              </a:rPr>
              <a:t>INC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⊃ BEH ⊃ CA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. </a:t>
            </a:r>
          </a:p>
          <a:p>
            <a:r>
              <a:rPr lang="en-US" altLang="en-US" b="1">
                <a:solidFill>
                  <a:srgbClr val="003399"/>
                </a:solidFill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INFERENCE</a:t>
            </a:r>
            <a:r>
              <a:rPr lang="en-US" altLang="en-US"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:  </a:t>
            </a:r>
            <a:r>
              <a:rPr lang="en-US" altLang="en-US" b="1">
                <a:solidFill>
                  <a:srgbClr val="003399"/>
                </a:solidFill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INE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 ⊃ CA </a:t>
            </a:r>
            <a:r>
              <a:rPr kumimoji="0" lang="en-US" altLang="en-US" sz="1800" i="0" u="none" strike="noStrike" cap="none" normalizeH="0" baseline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(</a:t>
            </a:r>
            <a:r>
              <a:rPr lang="en-US" altLang="en-US">
                <a:ea typeface="Times New Roman" panose="02020603050405020304" pitchFamily="18" charset="0"/>
                <a:cs typeface="Cambria Math" panose="02040503050406030204" pitchFamily="18" charset="0"/>
              </a:rPr>
              <a:t>It is easy to see that this chain argument).</a:t>
            </a:r>
            <a:endParaRPr lang="en-US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E2A30FE-580F-FB8C-E647-CBC8631206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401FE-F802-D143-30C4-A5A4C3F43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678008-08E9-A746-EFCA-EDB984CDDA88}"/>
              </a:ext>
            </a:extLst>
          </p:cNvPr>
          <p:cNvSpPr txBox="1"/>
          <p:nvPr/>
        </p:nvSpPr>
        <p:spPr>
          <a:xfrm>
            <a:off x="881508" y="2217084"/>
            <a:ext cx="7920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Explanations addressed are about</a:t>
            </a:r>
            <a:endParaRPr lang="en-US" sz="200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025B4A2-7947-EF79-C90E-5F32ABBC78F4}"/>
              </a:ext>
            </a:extLst>
          </p:cNvPr>
          <p:cNvSpPr txBox="1">
            <a:spLocks/>
          </p:cNvSpPr>
          <p:nvPr/>
        </p:nvSpPr>
        <p:spPr>
          <a:xfrm>
            <a:off x="848433" y="2732788"/>
            <a:ext cx="6881743" cy="17178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/>
              <a:t>collective action such as explaining revolutions,</a:t>
            </a:r>
          </a:p>
          <a:p>
            <a:r>
              <a:rPr lang="de-DE" kern="0"/>
              <a:t>diffusion of innovations,</a:t>
            </a:r>
          </a:p>
          <a:p>
            <a:r>
              <a:rPr lang="de-DE" kern="0"/>
              <a:t>origins and effects of norms and institutions,</a:t>
            </a:r>
          </a:p>
          <a:p>
            <a:r>
              <a:rPr lang="de-DE" kern="0"/>
              <a:t>agent-based modeling.</a:t>
            </a:r>
            <a:endParaRPr lang="en-US" kern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3A9FA9-CC00-32BB-A58C-52B0A6A41961}"/>
              </a:ext>
            </a:extLst>
          </p:cNvPr>
          <p:cNvSpPr txBox="1"/>
          <p:nvPr/>
        </p:nvSpPr>
        <p:spPr>
          <a:xfrm>
            <a:off x="720197" y="950575"/>
            <a:ext cx="6939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>
                <a:solidFill>
                  <a:srgbClr val="C00000"/>
                </a:solidFill>
              </a:rPr>
              <a:t>Examples From the Literature for Micro-Macro</a:t>
            </a:r>
          </a:p>
          <a:p>
            <a:r>
              <a:rPr lang="de-DE" sz="2400" b="1">
                <a:solidFill>
                  <a:srgbClr val="C00000"/>
                </a:solidFill>
              </a:rPr>
              <a:t>Models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CCCD9B-9B19-B6A3-589F-E8913E428589}"/>
              </a:ext>
            </a:extLst>
          </p:cNvPr>
          <p:cNvSpPr txBox="1"/>
          <p:nvPr/>
        </p:nvSpPr>
        <p:spPr>
          <a:xfrm>
            <a:off x="848433" y="4614014"/>
            <a:ext cx="780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I will present an example from the theory of collective action, applied to social movements: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5704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2EBD479-1E7C-9B07-0256-A301BDF598D4}"/>
              </a:ext>
            </a:extLst>
          </p:cNvPr>
          <p:cNvSpPr txBox="1"/>
          <p:nvPr/>
        </p:nvSpPr>
        <p:spPr>
          <a:xfrm>
            <a:off x="521460" y="826428"/>
            <a:ext cx="7110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rgbClr val="003399"/>
                </a:solidFill>
              </a:rPr>
              <a:t>The </a:t>
            </a:r>
            <a:r>
              <a:rPr lang="de-DE" sz="2000" b="1">
                <a:solidFill>
                  <a:srgbClr val="003399"/>
                </a:solidFill>
              </a:rPr>
              <a:t>Impact</a:t>
            </a:r>
            <a:r>
              <a:rPr lang="de-DE" b="1">
                <a:solidFill>
                  <a:srgbClr val="003399"/>
                </a:solidFill>
              </a:rPr>
              <a:t> of Repression on Protest Behavior</a:t>
            </a:r>
            <a:endParaRPr lang="en-US" b="1">
              <a:solidFill>
                <a:srgbClr val="003399"/>
              </a:solidFill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3FD4C8EA-DDC4-0A28-AF18-20CBCF84B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98800"/>
              </p:ext>
            </p:extLst>
          </p:nvPr>
        </p:nvGraphicFramePr>
        <p:xfrm>
          <a:off x="365938" y="1475997"/>
          <a:ext cx="3420455" cy="252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rawing" r:id="rId3" imgW="4591080" imgH="3390840" progId="Presentations.Drawing.21">
                  <p:embed/>
                </p:oleObj>
              </mc:Choice>
              <mc:Fallback>
                <p:oleObj name="Drawing" r:id="rId3" imgW="4591080" imgH="3390840" progId="Presentations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938" y="1475997"/>
                        <a:ext cx="3420455" cy="2526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3ACDAC31-1964-5BE3-899E-EB9C95D75962}"/>
              </a:ext>
            </a:extLst>
          </p:cNvPr>
          <p:cNvSpPr txBox="1"/>
          <p:nvPr/>
        </p:nvSpPr>
        <p:spPr>
          <a:xfrm>
            <a:off x="521460" y="4782051"/>
            <a:ext cx="3525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/>
              <a:t>A third finding is that the effect of </a:t>
            </a:r>
          </a:p>
          <a:p>
            <a:r>
              <a:rPr lang="de-DE" sz="1600" b="1"/>
              <a:t>repression depends on the extent </a:t>
            </a:r>
          </a:p>
          <a:p>
            <a:r>
              <a:rPr lang="de-DE" sz="1600" b="1"/>
              <a:t>of repression:</a:t>
            </a:r>
            <a:endParaRPr lang="en-US" sz="16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AACEEBE-3113-BE59-A577-75A7FB727DC3}"/>
              </a:ext>
            </a:extLst>
          </p:cNvPr>
          <p:cNvSpPr txBox="1"/>
          <p:nvPr/>
        </p:nvSpPr>
        <p:spPr>
          <a:xfrm>
            <a:off x="4774356" y="1285136"/>
            <a:ext cx="2662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/>
              <a:t>However, it is also found:</a:t>
            </a:r>
            <a:endParaRPr lang="en-US" sz="1600" b="1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B3635B-A95F-C194-56F2-6382BD6CC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695330"/>
              </p:ext>
            </p:extLst>
          </p:nvPr>
        </p:nvGraphicFramePr>
        <p:xfrm>
          <a:off x="4659979" y="1463888"/>
          <a:ext cx="3556740" cy="253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rawing" r:id="rId5" imgW="4591080" imgH="3276720" progId="Presentations.Drawing.21">
                  <p:embed/>
                </p:oleObj>
              </mc:Choice>
              <mc:Fallback>
                <p:oleObj name="Drawing" r:id="rId5" imgW="4591080" imgH="3276720" progId="Presentations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9979" y="1463888"/>
                        <a:ext cx="3556740" cy="2538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65CE9EA-0A83-0695-577A-99D67B69EF83}"/>
              </a:ext>
            </a:extLst>
          </p:cNvPr>
          <p:cNvSpPr txBox="1"/>
          <p:nvPr/>
        </p:nvSpPr>
        <p:spPr>
          <a:xfrm>
            <a:off x="521460" y="1278600"/>
            <a:ext cx="2276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/>
              <a:t>A common finding is:</a:t>
            </a:r>
            <a:endParaRPr lang="en-US" sz="1600" b="1"/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DDE2564A-8E9F-2080-DFBC-77237D553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269036"/>
              </p:ext>
            </p:extLst>
          </p:nvPr>
        </p:nvGraphicFramePr>
        <p:xfrm>
          <a:off x="4507634" y="4002308"/>
          <a:ext cx="3861429" cy="285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rawing" r:id="rId7" imgW="4581360" imgH="3390840" progId="Presentations.Drawing.21">
                  <p:embed/>
                </p:oleObj>
              </mc:Choice>
              <mc:Fallback>
                <p:oleObj name="Drawing" r:id="rId7" imgW="4581360" imgH="3390840" progId="Presentations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7634" y="4002308"/>
                        <a:ext cx="3861429" cy="2857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4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F893151-24B1-1F76-7108-9C7742A49C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F79D80E-1ECD-0CEF-0721-C59967276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72F1D0-4B1F-44CA-4A63-2B14F3503371}"/>
              </a:ext>
            </a:extLst>
          </p:cNvPr>
          <p:cNvSpPr txBox="1"/>
          <p:nvPr/>
        </p:nvSpPr>
        <p:spPr>
          <a:xfrm>
            <a:off x="781251" y="968376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003399"/>
                </a:solidFill>
              </a:rPr>
              <a:t>How can it be explained under which conditions</a:t>
            </a:r>
          </a:p>
          <a:p>
            <a:r>
              <a:rPr lang="de-DE" b="1">
                <a:solidFill>
                  <a:srgbClr val="003399"/>
                </a:solidFill>
              </a:rPr>
              <a:t>which effect occurs?</a:t>
            </a:r>
            <a:endParaRPr lang="en-US" b="1">
              <a:solidFill>
                <a:srgbClr val="003399"/>
              </a:solidFill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A154066-8F20-601A-A082-47C9022FD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45037"/>
              </p:ext>
            </p:extLst>
          </p:nvPr>
        </p:nvGraphicFramePr>
        <p:xfrm>
          <a:off x="5832168" y="0"/>
          <a:ext cx="2443048" cy="180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rawing" r:id="rId3" imgW="4581360" imgH="3390840" progId="Presentations.Drawing.21">
                  <p:embed/>
                </p:oleObj>
              </mc:Choice>
              <mc:Fallback>
                <p:oleObj name="Drawing" r:id="rId3" imgW="4581360" imgH="3390840" progId="Presentations.Drawing.21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5C9074F-EC80-F3A1-E230-65A631705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32168" y="0"/>
                        <a:ext cx="2443048" cy="180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E57070C8-93E6-B712-FA78-AB52C611A616}"/>
              </a:ext>
            </a:extLst>
          </p:cNvPr>
          <p:cNvSpPr txBox="1"/>
          <p:nvPr/>
        </p:nvSpPr>
        <p:spPr>
          <a:xfrm>
            <a:off x="781251" y="1813157"/>
            <a:ext cx="784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„</a:t>
            </a:r>
            <a:r>
              <a:rPr lang="de-DE" b="1">
                <a:solidFill>
                  <a:srgbClr val="003399"/>
                </a:solidFill>
              </a:rPr>
              <a:t>Repression</a:t>
            </a:r>
            <a:r>
              <a:rPr lang="de-DE"/>
              <a:t>“ and „</a:t>
            </a:r>
            <a:r>
              <a:rPr lang="de-DE" b="1">
                <a:solidFill>
                  <a:srgbClr val="003399"/>
                </a:solidFill>
              </a:rPr>
              <a:t>collective action</a:t>
            </a:r>
            <a:r>
              <a:rPr lang="de-DE"/>
              <a:t>“ are macro properties. „</a:t>
            </a:r>
            <a:r>
              <a:rPr lang="de-DE" b="1"/>
              <a:t>Collective</a:t>
            </a:r>
            <a:r>
              <a:rPr lang="de-DE"/>
              <a:t> </a:t>
            </a:r>
            <a:r>
              <a:rPr lang="de-DE" b="1"/>
              <a:t>action</a:t>
            </a:r>
            <a:r>
              <a:rPr lang="de-DE"/>
              <a:t>“ is an aggregation of individual actions (as has been seen before).</a:t>
            </a:r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0F07F2-21D1-88E3-BC2A-B69EF4AA7EFB}"/>
              </a:ext>
            </a:extLst>
          </p:cNvPr>
          <p:cNvSpPr txBox="1"/>
          <p:nvPr/>
        </p:nvSpPr>
        <p:spPr>
          <a:xfrm>
            <a:off x="765479" y="2675479"/>
            <a:ext cx="789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Regarding </a:t>
            </a:r>
            <a:r>
              <a:rPr lang="de-DE" b="1"/>
              <a:t>repression</a:t>
            </a:r>
            <a:r>
              <a:rPr lang="de-DE"/>
              <a:t> one could argue: if repression is related to collective action, then repression could influence the motivations (incentives) of individuals to protest, and these individual protests aggregate to collective protests. In other words:</a:t>
            </a:r>
            <a:endParaRPr lang="en-US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95136181-6990-4583-C3C0-331A36410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791668"/>
              </p:ext>
            </p:extLst>
          </p:nvPr>
        </p:nvGraphicFramePr>
        <p:xfrm>
          <a:off x="2414587" y="4166779"/>
          <a:ext cx="43148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rawing" r:id="rId5" imgW="4314960" imgH="1971720" progId="Presentations.Drawing.21">
                  <p:embed/>
                </p:oleObj>
              </mc:Choice>
              <mc:Fallback>
                <p:oleObj name="Drawing" r:id="rId5" imgW="4314960" imgH="1971720" progId="Presentations.Drawing.21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0BDEEC1C-2C95-5B62-6910-2556A93126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4587" y="4166779"/>
                        <a:ext cx="431482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3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9FA0719-41C8-A933-5AC5-D9BF66786E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6B1E34-00D4-DBAB-4992-95F2966D6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BDEEC1C-2C95-5B62-6910-2556A9312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0360"/>
              </p:ext>
            </p:extLst>
          </p:nvPr>
        </p:nvGraphicFramePr>
        <p:xfrm>
          <a:off x="3164624" y="673062"/>
          <a:ext cx="43148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rawing" r:id="rId3" imgW="4314960" imgH="1971720" progId="Presentations.Drawing.21">
                  <p:embed/>
                </p:oleObj>
              </mc:Choice>
              <mc:Fallback>
                <p:oleObj name="Drawing" r:id="rId3" imgW="4314960" imgH="1971720" progId="Presentations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4624" y="673062"/>
                        <a:ext cx="431482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E0AA65CD-8898-119B-5355-05980C725E6C}"/>
              </a:ext>
            </a:extLst>
          </p:cNvPr>
          <p:cNvSpPr txBox="1"/>
          <p:nvPr/>
        </p:nvSpPr>
        <p:spPr>
          <a:xfrm>
            <a:off x="792163" y="2798916"/>
            <a:ext cx="711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003399"/>
                </a:solidFill>
              </a:rPr>
              <a:t>What are the </a:t>
            </a:r>
            <a:r>
              <a:rPr lang="de-DE" b="1" u="sng">
                <a:solidFill>
                  <a:srgbClr val="003399"/>
                </a:solidFill>
              </a:rPr>
              <a:t>individual incentives</a:t>
            </a:r>
            <a:r>
              <a:rPr lang="de-DE" b="1">
                <a:solidFill>
                  <a:srgbClr val="003399"/>
                </a:solidFill>
              </a:rPr>
              <a:t> for protest? </a:t>
            </a:r>
            <a:r>
              <a:rPr lang="de-DE"/>
              <a:t>Research shows:</a:t>
            </a:r>
            <a:endParaRPr lang="en-US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408C36E-32EC-F1C6-E2CE-EB41A53458B2}"/>
              </a:ext>
            </a:extLst>
          </p:cNvPr>
          <p:cNvSpPr txBox="1">
            <a:spLocks/>
          </p:cNvSpPr>
          <p:nvPr/>
        </p:nvSpPr>
        <p:spPr>
          <a:xfrm>
            <a:off x="792163" y="3107274"/>
            <a:ext cx="7894637" cy="23561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b="1" kern="0">
                <a:solidFill>
                  <a:srgbClr val="003399"/>
                </a:solidFill>
              </a:rPr>
              <a:t>political discontent </a:t>
            </a:r>
            <a:r>
              <a:rPr lang="de-DE" sz="1800" kern="0"/>
              <a:t>(=public goods preferences) </a:t>
            </a:r>
            <a:r>
              <a:rPr lang="de-DE" sz="1800" b="1" u="sng" kern="0">
                <a:solidFill>
                  <a:srgbClr val="003399"/>
                </a:solidFill>
              </a:rPr>
              <a:t>and</a:t>
            </a:r>
            <a:r>
              <a:rPr lang="de-DE" sz="1800" kern="0"/>
              <a:t> </a:t>
            </a:r>
            <a:r>
              <a:rPr lang="de-DE" sz="1800" b="1" kern="0">
                <a:solidFill>
                  <a:srgbClr val="003399"/>
                </a:solidFill>
              </a:rPr>
              <a:t>perceived influence </a:t>
            </a:r>
            <a:r>
              <a:rPr lang="de-DE" sz="1800" kern="0"/>
              <a:t>to reduce discontent by protest. These incentives refer to the public good (the societal problem); other („selective“) incentives are:</a:t>
            </a:r>
          </a:p>
          <a:p>
            <a:r>
              <a:rPr lang="de-DE" sz="1800" b="1" kern="0">
                <a:solidFill>
                  <a:srgbClr val="003399"/>
                </a:solidFill>
              </a:rPr>
              <a:t>social rewards </a:t>
            </a:r>
            <a:r>
              <a:rPr lang="de-DE" sz="1800" kern="0"/>
              <a:t>(encouragement by friends and acquaintances);</a:t>
            </a:r>
          </a:p>
          <a:p>
            <a:r>
              <a:rPr lang="de-DE" sz="1800" b="1" kern="0">
                <a:solidFill>
                  <a:srgbClr val="003399"/>
                </a:solidFill>
              </a:rPr>
              <a:t>social costs</a:t>
            </a:r>
            <a:r>
              <a:rPr lang="de-DE" sz="1800" kern="0"/>
              <a:t> (rejection by friends and the perceived likelihood and severity of </a:t>
            </a:r>
            <a:r>
              <a:rPr lang="de-DE" sz="1800" b="1" kern="0"/>
              <a:t>repression</a:t>
            </a:r>
            <a:r>
              <a:rPr lang="de-DE" sz="1800" kern="0"/>
              <a:t>);</a:t>
            </a:r>
          </a:p>
          <a:p>
            <a:r>
              <a:rPr lang="de-DE" sz="1800" b="1" kern="0">
                <a:solidFill>
                  <a:srgbClr val="003399"/>
                </a:solidFill>
              </a:rPr>
              <a:t>protest norm</a:t>
            </a:r>
            <a:r>
              <a:rPr lang="de-DE" sz="1800" kern="0"/>
              <a:t> („civic duty“) – perceived internal benefits and costs from following or not following an internalized norm to protest.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5758BF1-27DC-D0F8-ADFB-4AC668E49718}"/>
              </a:ext>
            </a:extLst>
          </p:cNvPr>
          <p:cNvSpPr/>
          <p:nvPr/>
        </p:nvSpPr>
        <p:spPr bwMode="auto">
          <a:xfrm>
            <a:off x="2951784" y="1818068"/>
            <a:ext cx="1620216" cy="900120"/>
          </a:xfrm>
          <a:prstGeom prst="ellipse">
            <a:avLst/>
          </a:prstGeom>
          <a:solidFill>
            <a:schemeClr val="accent1">
              <a:alpha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65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EA2F53-1CCB-B3B7-147D-AA4711878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99739" y="6246033"/>
            <a:ext cx="2133600" cy="457200"/>
          </a:xfrm>
        </p:spPr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DE45188-0CC4-0FCC-3D46-C916C1F91060}"/>
              </a:ext>
            </a:extLst>
          </p:cNvPr>
          <p:cNvSpPr txBox="1">
            <a:spLocks/>
          </p:cNvSpPr>
          <p:nvPr/>
        </p:nvSpPr>
        <p:spPr>
          <a:xfrm>
            <a:off x="316347" y="3283727"/>
            <a:ext cx="3600479" cy="20650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 kern="0">
                <a:solidFill>
                  <a:srgbClr val="C00000"/>
                </a:solidFill>
              </a:rPr>
              <a:t>increase</a:t>
            </a:r>
            <a:r>
              <a:rPr lang="de-DE" sz="1400" b="1" kern="0">
                <a:solidFill>
                  <a:srgbClr val="003399"/>
                </a:solidFill>
              </a:rPr>
              <a:t> </a:t>
            </a:r>
            <a:r>
              <a:rPr lang="de-DE" sz="1400" b="1" kern="0">
                <a:solidFill>
                  <a:srgbClr val="C00000"/>
                </a:solidFill>
              </a:rPr>
              <a:t>of political discontent and influence </a:t>
            </a:r>
            <a:r>
              <a:rPr lang="de-DE" sz="1400" kern="0"/>
              <a:t>(repression is illegitimate)</a:t>
            </a:r>
          </a:p>
          <a:p>
            <a:r>
              <a:rPr lang="de-DE" sz="1400" b="1" u="sng" kern="0">
                <a:solidFill>
                  <a:srgbClr val="C00000"/>
                </a:solidFill>
              </a:rPr>
              <a:t>increase</a:t>
            </a:r>
            <a:r>
              <a:rPr lang="de-DE" sz="1400" b="1" u="sng" kern="0">
                <a:solidFill>
                  <a:srgbClr val="003399"/>
                </a:solidFill>
              </a:rPr>
              <a:t> </a:t>
            </a:r>
            <a:r>
              <a:rPr lang="de-DE" sz="1400" b="1" kern="0">
                <a:solidFill>
                  <a:srgbClr val="C00000"/>
                </a:solidFill>
              </a:rPr>
              <a:t>of social rewards </a:t>
            </a:r>
            <a:r>
              <a:rPr lang="de-DE" sz="1400" kern="0"/>
              <a:t>(encouragement by friends);</a:t>
            </a:r>
          </a:p>
          <a:p>
            <a:r>
              <a:rPr lang="de-DE" sz="1400" b="1" u="sng" kern="0">
                <a:solidFill>
                  <a:srgbClr val="C00000"/>
                </a:solidFill>
              </a:rPr>
              <a:t>decrease</a:t>
            </a:r>
            <a:r>
              <a:rPr lang="de-DE" sz="1400" b="1" kern="0">
                <a:solidFill>
                  <a:srgbClr val="003399"/>
                </a:solidFill>
              </a:rPr>
              <a:t> </a:t>
            </a:r>
            <a:r>
              <a:rPr lang="de-DE" sz="1400" b="1" kern="0">
                <a:solidFill>
                  <a:srgbClr val="C00000"/>
                </a:solidFill>
              </a:rPr>
              <a:t>of costs of repression </a:t>
            </a:r>
            <a:r>
              <a:rPr lang="de-DE" sz="1400" kern="0"/>
              <a:t>(with an expected </a:t>
            </a:r>
            <a:r>
              <a:rPr lang="de-DE" sz="1400" u="sng" kern="0"/>
              <a:t>large</a:t>
            </a:r>
            <a:r>
              <a:rPr lang="de-DE" sz="1400" kern="0"/>
              <a:t> crowd = safety in numbers) </a:t>
            </a:r>
          </a:p>
          <a:p>
            <a:r>
              <a:rPr lang="de-DE" sz="1400" b="1" u="sng" kern="0">
                <a:solidFill>
                  <a:srgbClr val="C00000"/>
                </a:solidFill>
              </a:rPr>
              <a:t>activation</a:t>
            </a:r>
            <a:r>
              <a:rPr lang="de-DE" sz="1400" b="1" kern="0">
                <a:solidFill>
                  <a:srgbClr val="003399"/>
                </a:solidFill>
              </a:rPr>
              <a:t> </a:t>
            </a:r>
            <a:r>
              <a:rPr lang="de-DE" sz="1400" b="1" kern="0">
                <a:solidFill>
                  <a:srgbClr val="C00000"/>
                </a:solidFill>
              </a:rPr>
              <a:t>of a protest norm </a:t>
            </a:r>
            <a:r>
              <a:rPr lang="de-DE" sz="1400" kern="0"/>
              <a:t>(moral indignation).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ECAF495-676A-359A-9BEA-373DC0FEB02E}"/>
              </a:ext>
            </a:extLst>
          </p:cNvPr>
          <p:cNvSpPr/>
          <p:nvPr/>
        </p:nvSpPr>
        <p:spPr bwMode="auto">
          <a:xfrm>
            <a:off x="3114888" y="2240941"/>
            <a:ext cx="720096" cy="270036"/>
          </a:xfrm>
          <a:prstGeom prst="rect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EFAD577-082E-15D5-824C-148F5C3AFD7E}"/>
              </a:ext>
            </a:extLst>
          </p:cNvPr>
          <p:cNvCxnSpPr/>
          <p:nvPr/>
        </p:nvCxnSpPr>
        <p:spPr bwMode="auto">
          <a:xfrm flipV="1">
            <a:off x="1882968" y="2375959"/>
            <a:ext cx="1141908" cy="917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49FB8EB-D036-7A71-8C5C-4FCCE6EFC6E0}"/>
              </a:ext>
            </a:extLst>
          </p:cNvPr>
          <p:cNvSpPr txBox="1">
            <a:spLocks/>
          </p:cNvSpPr>
          <p:nvPr/>
        </p:nvSpPr>
        <p:spPr>
          <a:xfrm>
            <a:off x="4546910" y="3278481"/>
            <a:ext cx="3715582" cy="22285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b="1" kern="0">
                <a:solidFill>
                  <a:srgbClr val="C00000"/>
                </a:solidFill>
              </a:rPr>
              <a:t>increase</a:t>
            </a:r>
            <a:r>
              <a:rPr lang="de-DE" sz="1400" b="1" kern="0">
                <a:solidFill>
                  <a:srgbClr val="003399"/>
                </a:solidFill>
              </a:rPr>
              <a:t> </a:t>
            </a:r>
            <a:r>
              <a:rPr lang="de-DE" sz="1400" b="1" kern="0">
                <a:solidFill>
                  <a:srgbClr val="C00000"/>
                </a:solidFill>
              </a:rPr>
              <a:t>of political discontent and influence</a:t>
            </a:r>
          </a:p>
          <a:p>
            <a:r>
              <a:rPr lang="de-DE" sz="1400" b="1" u="sng" kern="0">
                <a:solidFill>
                  <a:srgbClr val="C00000"/>
                </a:solidFill>
              </a:rPr>
              <a:t>decrease</a:t>
            </a:r>
            <a:r>
              <a:rPr lang="de-DE" sz="1400" b="1" kern="0">
                <a:solidFill>
                  <a:srgbClr val="003399"/>
                </a:solidFill>
              </a:rPr>
              <a:t> </a:t>
            </a:r>
            <a:r>
              <a:rPr lang="de-DE" sz="1400" b="1" kern="0">
                <a:solidFill>
                  <a:srgbClr val="C00000"/>
                </a:solidFill>
              </a:rPr>
              <a:t>of social rewards </a:t>
            </a:r>
            <a:r>
              <a:rPr lang="de-DE" sz="1400" kern="0"/>
              <a:t>(discouragement by friends);</a:t>
            </a:r>
          </a:p>
          <a:p>
            <a:r>
              <a:rPr lang="de-DE" sz="1400" b="1" u="sng" kern="0">
                <a:solidFill>
                  <a:srgbClr val="C00000"/>
                </a:solidFill>
              </a:rPr>
              <a:t>increase</a:t>
            </a:r>
            <a:r>
              <a:rPr lang="de-DE" sz="1400" b="1" kern="0">
                <a:solidFill>
                  <a:srgbClr val="003399"/>
                </a:solidFill>
              </a:rPr>
              <a:t> </a:t>
            </a:r>
            <a:r>
              <a:rPr lang="de-DE" sz="1400" b="1" kern="0">
                <a:solidFill>
                  <a:srgbClr val="C00000"/>
                </a:solidFill>
              </a:rPr>
              <a:t>of costs of repression </a:t>
            </a:r>
            <a:r>
              <a:rPr lang="de-DE" sz="1400" kern="0"/>
              <a:t>(with expected </a:t>
            </a:r>
            <a:r>
              <a:rPr lang="de-DE" sz="1400" u="sng" kern="0"/>
              <a:t>small</a:t>
            </a:r>
            <a:r>
              <a:rPr lang="de-DE" sz="1400" kern="0"/>
              <a:t> crowd) </a:t>
            </a:r>
          </a:p>
          <a:p>
            <a:endParaRPr lang="de-DE" sz="1400" b="1" kern="0">
              <a:solidFill>
                <a:srgbClr val="C00000"/>
              </a:solidFill>
            </a:endParaRPr>
          </a:p>
          <a:p>
            <a:r>
              <a:rPr lang="de-DE" sz="1400" b="1" u="sng" kern="0">
                <a:solidFill>
                  <a:srgbClr val="C00000"/>
                </a:solidFill>
              </a:rPr>
              <a:t>no activation</a:t>
            </a:r>
            <a:r>
              <a:rPr lang="de-DE" sz="1400" b="1" u="sng" kern="0">
                <a:solidFill>
                  <a:srgbClr val="003399"/>
                </a:solidFill>
              </a:rPr>
              <a:t> </a:t>
            </a:r>
            <a:r>
              <a:rPr lang="de-DE" sz="1400" kern="0">
                <a:solidFill>
                  <a:srgbClr val="C00000"/>
                </a:solidFill>
              </a:rPr>
              <a:t>o</a:t>
            </a:r>
            <a:r>
              <a:rPr lang="de-DE" sz="1400" b="1" kern="0">
                <a:solidFill>
                  <a:srgbClr val="C00000"/>
                </a:solidFill>
              </a:rPr>
              <a:t>f protest norm </a:t>
            </a:r>
            <a:r>
              <a:rPr lang="de-DE" sz="1400" kern="0"/>
              <a:t>(no obligation to protest if this is dangerous).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A6E4396-7739-7D32-3C8B-81059DD9756A}"/>
              </a:ext>
            </a:extLst>
          </p:cNvPr>
          <p:cNvSpPr/>
          <p:nvPr/>
        </p:nvSpPr>
        <p:spPr bwMode="auto">
          <a:xfrm>
            <a:off x="4413903" y="2241820"/>
            <a:ext cx="720096" cy="269157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18EC0DD-A759-6F5D-17DB-C5E45886BA47}"/>
              </a:ext>
            </a:extLst>
          </p:cNvPr>
          <p:cNvCxnSpPr/>
          <p:nvPr/>
        </p:nvCxnSpPr>
        <p:spPr bwMode="auto">
          <a:xfrm>
            <a:off x="5176994" y="2375959"/>
            <a:ext cx="1170155" cy="9025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C09E88B1-7B47-4928-0115-282116771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775274"/>
              </p:ext>
            </p:extLst>
          </p:nvPr>
        </p:nvGraphicFramePr>
        <p:xfrm>
          <a:off x="2836682" y="1298217"/>
          <a:ext cx="2700360" cy="185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Drawing" r:id="rId3" imgW="4343400" imgH="2981160" progId="Presentations.Drawing.21">
                  <p:embed/>
                </p:oleObj>
              </mc:Choice>
              <mc:Fallback>
                <p:oleObj name="Drawing" r:id="rId3" imgW="4343400" imgH="2981160" progId="Presentations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6682" y="1298217"/>
                        <a:ext cx="2700360" cy="185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F02105E5-2438-BF7A-BC52-8BE9949D5D02}"/>
              </a:ext>
            </a:extLst>
          </p:cNvPr>
          <p:cNvSpPr txBox="1"/>
          <p:nvPr/>
        </p:nvSpPr>
        <p:spPr>
          <a:xfrm>
            <a:off x="361948" y="5633768"/>
            <a:ext cx="834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Important are further </a:t>
            </a:r>
            <a:r>
              <a:rPr lang="de-DE" b="1">
                <a:solidFill>
                  <a:srgbClr val="003399"/>
                </a:solidFill>
              </a:rPr>
              <a:t>pre-existing incentives </a:t>
            </a:r>
            <a:r>
              <a:rPr lang="de-DE"/>
              <a:t>(e.g. strength of the internalized protest norm and the kind of friendship network) before the repression occurs.</a:t>
            </a:r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A7ECAB4-D9A8-0ECE-5675-68A72040EE14}"/>
              </a:ext>
            </a:extLst>
          </p:cNvPr>
          <p:cNvSpPr txBox="1"/>
          <p:nvPr/>
        </p:nvSpPr>
        <p:spPr>
          <a:xfrm>
            <a:off x="599982" y="815268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>
                <a:solidFill>
                  <a:srgbClr val="003399"/>
                </a:solidFill>
              </a:rPr>
              <a:t>Repression</a:t>
            </a:r>
            <a:r>
              <a:rPr lang="de-DE" b="1">
                <a:solidFill>
                  <a:srgbClr val="003399"/>
                </a:solidFill>
              </a:rPr>
              <a:t>  could have the following effects on the incentives:</a:t>
            </a:r>
            <a:endParaRPr lang="en-US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38213CA-6719-0764-F528-CD1FD7C019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528840-CF58-2A93-7B40-3226B2A931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0A8C34-7D0C-FF11-709C-994A3362799F}"/>
              </a:ext>
            </a:extLst>
          </p:cNvPr>
          <p:cNvSpPr txBox="1"/>
          <p:nvPr/>
        </p:nvSpPr>
        <p:spPr>
          <a:xfrm>
            <a:off x="728433" y="972315"/>
            <a:ext cx="5166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>
                <a:solidFill>
                  <a:srgbClr val="003399"/>
                </a:solidFill>
              </a:rPr>
              <a:t>How can the empirical micro assumption</a:t>
            </a:r>
          </a:p>
          <a:p>
            <a:r>
              <a:rPr lang="de-DE" sz="2000" b="1">
                <a:solidFill>
                  <a:srgbClr val="003399"/>
                </a:solidFill>
              </a:rPr>
              <a:t>and the bridge assumptions be justified?</a:t>
            </a:r>
            <a:endParaRPr lang="en-US" sz="2000" b="1">
              <a:solidFill>
                <a:srgbClr val="003399"/>
              </a:solidFill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76141EA-EDD2-F910-0E35-BF73370B284D}"/>
              </a:ext>
            </a:extLst>
          </p:cNvPr>
          <p:cNvSpPr txBox="1">
            <a:spLocks/>
          </p:cNvSpPr>
          <p:nvPr/>
        </p:nvSpPr>
        <p:spPr>
          <a:xfrm>
            <a:off x="820437" y="1859032"/>
            <a:ext cx="7921056" cy="3420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kern="0">
                <a:solidFill>
                  <a:srgbClr val="003399"/>
                </a:solidFill>
              </a:rPr>
              <a:t>Micro</a:t>
            </a:r>
            <a:r>
              <a:rPr lang="de-DE" b="1" kern="0">
                <a:solidFill>
                  <a:srgbClr val="C00000"/>
                </a:solidFill>
              </a:rPr>
              <a:t> </a:t>
            </a:r>
            <a:r>
              <a:rPr lang="de-DE" b="1" kern="0">
                <a:solidFill>
                  <a:srgbClr val="003399"/>
                </a:solidFill>
              </a:rPr>
              <a:t>foundation: </a:t>
            </a:r>
            <a:r>
              <a:rPr lang="de-DE" kern="0"/>
              <a:t>(bounded rationality) version of rational choice theory (RCT).</a:t>
            </a:r>
          </a:p>
          <a:p>
            <a:r>
              <a:rPr lang="de-DE" b="1" kern="0">
                <a:solidFill>
                  <a:srgbClr val="003399"/>
                </a:solidFill>
              </a:rPr>
              <a:t>Macro-to-micro assumptions: </a:t>
            </a:r>
          </a:p>
          <a:p>
            <a:pPr lvl="1"/>
            <a:r>
              <a:rPr lang="de-DE" sz="1800" b="1" kern="0">
                <a:solidFill>
                  <a:srgbClr val="003399"/>
                </a:solidFill>
              </a:rPr>
              <a:t>government reactions are perceived </a:t>
            </a:r>
            <a:r>
              <a:rPr lang="de-DE" sz="1800" kern="0"/>
              <a:t>(immediate exposure is likely to be perceived correctly); </a:t>
            </a:r>
          </a:p>
          <a:p>
            <a:pPr lvl="1"/>
            <a:r>
              <a:rPr lang="de-DE" sz="1800" b="1" kern="0">
                <a:solidFill>
                  <a:srgbClr val="003399"/>
                </a:solidFill>
              </a:rPr>
              <a:t>social rewards</a:t>
            </a:r>
            <a:r>
              <a:rPr lang="de-DE" sz="1800" kern="0"/>
              <a:t>: RCT to explain reactions of friends.</a:t>
            </a:r>
          </a:p>
          <a:p>
            <a:pPr lvl="1"/>
            <a:r>
              <a:rPr lang="de-DE" sz="1800" b="1" kern="0">
                <a:solidFill>
                  <a:srgbClr val="003399"/>
                </a:solidFill>
              </a:rPr>
              <a:t>activation of the protest norm: </a:t>
            </a:r>
            <a:r>
              <a:rPr lang="de-DE" sz="1800" kern="0"/>
              <a:t>the conditions for the validity of a norm are perceived – e.g., one should protest in case of unjust reactions of governments; there is no obligation to protest if one is injured.</a:t>
            </a:r>
            <a:endParaRPr lang="de-DE" kern="0"/>
          </a:p>
          <a:p>
            <a:r>
              <a:rPr lang="de-DE" b="1" kern="0">
                <a:solidFill>
                  <a:srgbClr val="003399"/>
                </a:solidFill>
              </a:rPr>
              <a:t>Micro-to-macro assumption</a:t>
            </a:r>
            <a:r>
              <a:rPr lang="de-DE" kern="0"/>
              <a:t>: </a:t>
            </a:r>
            <a:r>
              <a:rPr lang="de-DE" sz="1800" kern="0"/>
              <a:t>analytical aggregation.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570AA4-E100-63FB-A114-EE53850EB281}"/>
              </a:ext>
            </a:extLst>
          </p:cNvPr>
          <p:cNvSpPr txBox="1"/>
          <p:nvPr/>
        </p:nvSpPr>
        <p:spPr>
          <a:xfrm>
            <a:off x="831232" y="5341947"/>
            <a:ext cx="7481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These assumptions should be spelled out in more detail in a publication</a:t>
            </a:r>
          </a:p>
          <a:p>
            <a:r>
              <a:rPr lang="de-DE"/>
              <a:t>about repression and protest!</a:t>
            </a:r>
            <a:endParaRPr lang="en-US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2620F04-2E28-7F27-690E-96CE69353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440779"/>
              </p:ext>
            </p:extLst>
          </p:nvPr>
        </p:nvGraphicFramePr>
        <p:xfrm>
          <a:off x="5887137" y="278260"/>
          <a:ext cx="3068016" cy="140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rawing" r:id="rId3" imgW="4314960" imgH="1971720" progId="Presentations.Drawing.21">
                  <p:embed/>
                </p:oleObj>
              </mc:Choice>
              <mc:Fallback>
                <p:oleObj name="Drawing" r:id="rId3" imgW="4314960" imgH="1971720" progId="Presentations.Drawing.21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0BDEEC1C-2C95-5B62-6910-2556A93126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7137" y="278260"/>
                        <a:ext cx="3068016" cy="1401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00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C9F29DF-357F-4337-98E0-3FB5F5F0F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41CDCD5-434D-60E4-5740-ACE92D4EC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2E82739-EEEF-5452-7754-347AFBE0E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04604"/>
              </p:ext>
            </p:extLst>
          </p:nvPr>
        </p:nvGraphicFramePr>
        <p:xfrm>
          <a:off x="1061532" y="1808358"/>
          <a:ext cx="6897081" cy="397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rawing" r:id="rId3" imgW="5457960" imgH="3143160" progId="Presentations.Drawing.21">
                  <p:embed/>
                </p:oleObj>
              </mc:Choice>
              <mc:Fallback>
                <p:oleObj name="Drawing" r:id="rId3" imgW="5457960" imgH="3143160" progId="Presentations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1532" y="1808358"/>
                        <a:ext cx="6897081" cy="3972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B35AE60-6563-3B28-4DC0-D62B3E3BEDAA}"/>
              </a:ext>
            </a:extLst>
          </p:cNvPr>
          <p:cNvSpPr txBox="1"/>
          <p:nvPr/>
        </p:nvSpPr>
        <p:spPr>
          <a:xfrm>
            <a:off x="792163" y="1205076"/>
            <a:ext cx="469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003399"/>
                </a:solidFill>
              </a:rPr>
              <a:t>We could also model a dynamic process:</a:t>
            </a:r>
            <a:endParaRPr lang="en-US" b="1">
              <a:solidFill>
                <a:srgbClr val="003399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7D07C9-4C94-A198-383F-F7235C2B457B}"/>
              </a:ext>
            </a:extLst>
          </p:cNvPr>
          <p:cNvSpPr txBox="1"/>
          <p:nvPr/>
        </p:nvSpPr>
        <p:spPr>
          <a:xfrm>
            <a:off x="449398" y="708169"/>
            <a:ext cx="411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C00000"/>
                </a:solidFill>
              </a:rPr>
              <a:t>SKIP DUE TO TIME CONSTRAINTS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3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993986" y="469551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5AA29A0-6271-AB8F-79E7-FA9F729B9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26" y="950461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400" b="1">
                <a:solidFill>
                  <a:srgbClr val="C00000"/>
                </a:solidFill>
              </a:rPr>
              <a:t>Introduction</a:t>
            </a:r>
            <a:endParaRPr lang="en-US" altLang="en-US" sz="2400">
              <a:solidFill>
                <a:srgbClr val="C00000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0A56DE42-3B49-97A7-378F-F2079A290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520" y="2228121"/>
            <a:ext cx="8322245" cy="941984"/>
          </a:xfrm>
        </p:spPr>
        <p:txBody>
          <a:bodyPr/>
          <a:lstStyle/>
          <a:p>
            <a:r>
              <a:rPr lang="de-DE" sz="1800"/>
              <a:t>hypotheses about </a:t>
            </a:r>
            <a:r>
              <a:rPr lang="de-DE" sz="1800" b="1">
                <a:solidFill>
                  <a:srgbClr val="003399"/>
                </a:solidFill>
              </a:rPr>
              <a:t>collectives</a:t>
            </a:r>
            <a:r>
              <a:rPr lang="de-DE" sz="1800"/>
              <a:t> (e.g., families, organizations, societies) – i.e. about the </a:t>
            </a:r>
            <a:r>
              <a:rPr lang="de-DE" sz="1800" b="1">
                <a:solidFill>
                  <a:srgbClr val="003399"/>
                </a:solidFill>
              </a:rPr>
              <a:t>macro level</a:t>
            </a:r>
            <a:r>
              <a:rPr lang="de-DE" sz="1800"/>
              <a:t>, and</a:t>
            </a:r>
          </a:p>
          <a:p>
            <a:r>
              <a:rPr lang="de-DE" sz="1800"/>
              <a:t>hypotheses about </a:t>
            </a:r>
            <a:r>
              <a:rPr lang="de-DE" sz="1800" b="1">
                <a:solidFill>
                  <a:srgbClr val="003399"/>
                </a:solidFill>
              </a:rPr>
              <a:t>individual actors </a:t>
            </a:r>
            <a:r>
              <a:rPr lang="de-DE" sz="1800"/>
              <a:t>– i.e. about the </a:t>
            </a:r>
            <a:r>
              <a:rPr lang="de-DE" sz="1800" b="1">
                <a:solidFill>
                  <a:srgbClr val="003399"/>
                </a:solidFill>
              </a:rPr>
              <a:t>micro level.</a:t>
            </a:r>
            <a:endParaRPr lang="en-US" sz="180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44750C-9277-EB70-39E5-D3519D3F2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0C8F4DE-95D5-776C-2B30-451D63055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D872FF-A5A0-42B3-867E-68F5263713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541EC1-E89B-4A2C-51AA-7BD52170D848}"/>
              </a:ext>
            </a:extLst>
          </p:cNvPr>
          <p:cNvSpPr txBox="1"/>
          <p:nvPr/>
        </p:nvSpPr>
        <p:spPr>
          <a:xfrm>
            <a:off x="821866" y="1498501"/>
            <a:ext cx="807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The social sciences (e.g. economics, political science, sociology) consist of two kinds of propositions:</a:t>
            </a:r>
            <a:endParaRPr lang="en-US" sz="200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A4ECDC-A14D-00A4-03BE-A06084417827}"/>
              </a:ext>
            </a:extLst>
          </p:cNvPr>
          <p:cNvSpPr txBox="1"/>
          <p:nvPr/>
        </p:nvSpPr>
        <p:spPr>
          <a:xfrm>
            <a:off x="789389" y="3306415"/>
            <a:ext cx="832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Accordingly, there is, for example, a microsociology and macrosociology, and microeconomics and macroeconomics.</a:t>
            </a:r>
            <a:endParaRPr lang="en-US" sz="20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906510-A48B-002C-0E39-F24400050053}"/>
              </a:ext>
            </a:extLst>
          </p:cNvPr>
          <p:cNvSpPr txBox="1"/>
          <p:nvPr/>
        </p:nvSpPr>
        <p:spPr>
          <a:xfrm>
            <a:off x="792163" y="4079957"/>
            <a:ext cx="7942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It is often held that there are no relationships between these levels. This claim is rejected by </a:t>
            </a:r>
            <a:r>
              <a:rPr lang="de-DE" sz="2000" b="1">
                <a:solidFill>
                  <a:srgbClr val="003399"/>
                </a:solidFill>
              </a:rPr>
              <a:t>Methodological Individualism (MI). </a:t>
            </a:r>
            <a:r>
              <a:rPr lang="de-DE" sz="2000"/>
              <a:t>This is a research program aimed at explaining macro level propositions by referring to properties of individual actors.</a:t>
            </a:r>
            <a:endParaRPr lang="en-US" sz="20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C76173-F79B-7283-1705-BC5010B2E5B2}"/>
              </a:ext>
            </a:extLst>
          </p:cNvPr>
          <p:cNvSpPr txBox="1"/>
          <p:nvPr/>
        </p:nvSpPr>
        <p:spPr>
          <a:xfrm>
            <a:off x="796872" y="5594499"/>
            <a:ext cx="6478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/>
              <a:t>In this presentation I will discuss this research program.</a:t>
            </a:r>
            <a:endParaRPr lang="en-US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691907F-F87B-EA00-C61F-979BAE288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586FF5-3298-CA6C-2537-CA41B325D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44C994-FBFD-A317-8752-3129944B6CC4}"/>
              </a:ext>
            </a:extLst>
          </p:cNvPr>
          <p:cNvSpPr txBox="1"/>
          <p:nvPr/>
        </p:nvSpPr>
        <p:spPr>
          <a:xfrm>
            <a:off x="701484" y="1178700"/>
            <a:ext cx="729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003399"/>
                </a:solidFill>
              </a:rPr>
              <a:t>Conclusion</a:t>
            </a:r>
            <a:r>
              <a:rPr lang="de-DE"/>
              <a:t>: micro-macro modeling can explain various </a:t>
            </a:r>
            <a:r>
              <a:rPr lang="de-DE" b="1">
                <a:solidFill>
                  <a:srgbClr val="003399"/>
                </a:solidFill>
              </a:rPr>
              <a:t>other effects </a:t>
            </a:r>
            <a:r>
              <a:rPr lang="de-DE"/>
              <a:t>of repression:</a:t>
            </a:r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A119BF-3151-92C2-E772-8BA57C70D9CD}"/>
              </a:ext>
            </a:extLst>
          </p:cNvPr>
          <p:cNvSpPr txBox="1"/>
          <p:nvPr/>
        </p:nvSpPr>
        <p:spPr>
          <a:xfrm>
            <a:off x="792163" y="5585663"/>
            <a:ext cx="756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From: </a:t>
            </a:r>
            <a:r>
              <a:rPr lang="en-US" sz="1400">
                <a:latin typeface="Calibri" panose="020F0502020204030204" pitchFamily="34" charset="0"/>
              </a:rPr>
              <a:t>Opp, Karl-Dieter. 2022. </a:t>
            </a:r>
            <a:r>
              <a:rPr lang="en-US" sz="1400" i="1">
                <a:latin typeface="Calibri" panose="020F0502020204030204" pitchFamily="34" charset="0"/>
              </a:rPr>
              <a:t>Advanced Introduction to Social Movements and Political Protests. Cheltenham Edward Elgar.</a:t>
            </a:r>
            <a:endParaRPr lang="en-US" sz="140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7DA7061C-3B9D-FBE6-9F24-DDF4CEA7D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45950"/>
              </p:ext>
            </p:extLst>
          </p:nvPr>
        </p:nvGraphicFramePr>
        <p:xfrm>
          <a:off x="2039175" y="2143623"/>
          <a:ext cx="4472476" cy="330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Drawing" r:id="rId3" imgW="2876400" imgH="2124000" progId="Presentations.Drawing.21">
                  <p:embed/>
                </p:oleObj>
              </mc:Choice>
              <mc:Fallback>
                <p:oleObj name="Drawing" r:id="rId3" imgW="2876400" imgH="2124000" progId="Presentations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9175" y="2143623"/>
                        <a:ext cx="4472476" cy="3302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A0078E9-73C4-78D3-DC67-234CB4577242}"/>
              </a:ext>
            </a:extLst>
          </p:cNvPr>
          <p:cNvSpPr txBox="1"/>
          <p:nvPr/>
        </p:nvSpPr>
        <p:spPr>
          <a:xfrm>
            <a:off x="449398" y="708169"/>
            <a:ext cx="411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C00000"/>
                </a:solidFill>
              </a:rPr>
              <a:t>SKIP DUE TO TIME CONSTRAINTS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86EFFDE-7F79-110B-4A2A-1F84B91545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5F4787-71A1-CE90-8000-5C3C57515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D820AA-A9F5-FE03-9526-98E30953DAD0}"/>
              </a:ext>
            </a:extLst>
          </p:cNvPr>
          <p:cNvSpPr txBox="1"/>
          <p:nvPr/>
        </p:nvSpPr>
        <p:spPr>
          <a:xfrm flipH="1">
            <a:off x="792160" y="1088688"/>
            <a:ext cx="621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C00000"/>
                </a:solidFill>
              </a:rPr>
              <a:t>Why Are Micro-Macro Explanations</a:t>
            </a:r>
          </a:p>
          <a:p>
            <a:r>
              <a:rPr lang="de-DE" sz="2400" b="1">
                <a:solidFill>
                  <a:srgbClr val="C00000"/>
                </a:solidFill>
              </a:rPr>
              <a:t>a Fruitful Procedure?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96186B6-5CF3-E441-2F2D-BECB8F5FD2E7}"/>
              </a:ext>
            </a:extLst>
          </p:cNvPr>
          <p:cNvSpPr txBox="1">
            <a:spLocks/>
          </p:cNvSpPr>
          <p:nvPr/>
        </p:nvSpPr>
        <p:spPr>
          <a:xfrm>
            <a:off x="796436" y="2348856"/>
            <a:ext cx="8096140" cy="38995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/>
              <a:t>they lead </a:t>
            </a:r>
            <a:r>
              <a:rPr lang="de-DE" b="1" kern="0">
                <a:solidFill>
                  <a:srgbClr val="003399"/>
                </a:solidFill>
              </a:rPr>
              <a:t>to new knowledge about causal processes </a:t>
            </a:r>
            <a:r>
              <a:rPr lang="de-DE" kern="0"/>
              <a:t>that bring about certain macro phenomena or explain certain macro propositions;</a:t>
            </a:r>
          </a:p>
          <a:p>
            <a:r>
              <a:rPr lang="de-DE" kern="0"/>
              <a:t>they lead to the discovery of </a:t>
            </a:r>
            <a:r>
              <a:rPr lang="de-DE" b="1" kern="0">
                <a:solidFill>
                  <a:srgbClr val="003399"/>
                </a:solidFill>
              </a:rPr>
              <a:t>conditions for the validity of macro propositions;</a:t>
            </a:r>
          </a:p>
          <a:p>
            <a:r>
              <a:rPr lang="de-DE" kern="0"/>
              <a:t>they allow </a:t>
            </a:r>
            <a:r>
              <a:rPr lang="de-DE" b="1" kern="0">
                <a:solidFill>
                  <a:srgbClr val="003399"/>
                </a:solidFill>
              </a:rPr>
              <a:t>new tests of micro theories.</a:t>
            </a:r>
          </a:p>
          <a:p>
            <a:pPr marR="0"/>
            <a:r>
              <a:rPr lang="de-DE" kern="0"/>
              <a:t>A major </a:t>
            </a:r>
            <a:r>
              <a:rPr lang="de-DE" b="1" kern="0">
                <a:solidFill>
                  <a:srgbClr val="003399"/>
                </a:solidFill>
              </a:rPr>
              <a:t>critique</a:t>
            </a:r>
            <a:r>
              <a:rPr lang="de-DE" kern="0"/>
              <a:t> of MI comes from Critical Realism. But see the </a:t>
            </a:r>
            <a:r>
              <a:rPr lang="de-DE" b="1" kern="0">
                <a:solidFill>
                  <a:srgbClr val="003399"/>
                </a:solidFill>
              </a:rPr>
              <a:t>convincing rejection </a:t>
            </a:r>
            <a:r>
              <a:rPr lang="de-DE" kern="0"/>
              <a:t>of this critique by</a:t>
            </a:r>
          </a:p>
          <a:p>
            <a:pPr marL="457200" lvl="1" indent="0">
              <a:buNone/>
            </a:pPr>
            <a:r>
              <a:rPr lang="en-US" sz="1800">
                <a:latin typeface="Calibri" panose="020F0502020204030204" pitchFamily="34" charset="0"/>
              </a:rPr>
              <a:t>     	di Iorio, Francesco, and Francisco J. León-Medina. 2021. "Analytical     	Sociology and Critical Realism " Pp. 135-154 in </a:t>
            </a:r>
            <a:r>
              <a:rPr lang="en-US" sz="1800" i="1">
                <a:latin typeface="Calibri" panose="020F0502020204030204" pitchFamily="34" charset="0"/>
              </a:rPr>
              <a:t>Research Handbook on 	Analytical Sociology </a:t>
            </a:r>
            <a:r>
              <a:rPr lang="en-US" sz="1800">
                <a:latin typeface="Calibri" panose="020F0502020204030204" pitchFamily="34" charset="0"/>
              </a:rPr>
              <a:t>edited by Gianluca Manzo. Cheltenham: Edward Elgar.</a:t>
            </a:r>
          </a:p>
          <a:p>
            <a:endParaRPr lang="de-DE" b="1" kern="0">
              <a:solidFill>
                <a:srgbClr val="003399"/>
              </a:solidFill>
            </a:endParaRPr>
          </a:p>
          <a:p>
            <a:endParaRPr lang="de-DE" b="1" kern="0">
              <a:solidFill>
                <a:srgbClr val="003399"/>
              </a:solidFill>
            </a:endParaRPr>
          </a:p>
          <a:p>
            <a:endParaRPr lang="en-US" kern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104A7E-E8B0-D58F-B06C-886B5DA7B28D}"/>
              </a:ext>
            </a:extLst>
          </p:cNvPr>
          <p:cNvSpPr txBox="1"/>
          <p:nvPr/>
        </p:nvSpPr>
        <p:spPr>
          <a:xfrm flipH="1">
            <a:off x="745572" y="1974149"/>
            <a:ext cx="8389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The main arguments in favor of micro-macro explanations are: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5478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11FBF60-FAC5-7372-559A-CB664B95D2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C7DC03-9CB4-6724-2628-0465BDD8D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AA0E3A-F218-09AC-E1F8-3D2D34F3B8E4}"/>
              </a:ext>
            </a:extLst>
          </p:cNvPr>
          <p:cNvSpPr txBox="1"/>
          <p:nvPr/>
        </p:nvSpPr>
        <p:spPr>
          <a:xfrm>
            <a:off x="792163" y="952170"/>
            <a:ext cx="784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C00000"/>
                </a:solidFill>
              </a:rPr>
              <a:t>Conclusion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BD422E-A3A8-2056-1072-16AC847C5E96}"/>
              </a:ext>
            </a:extLst>
          </p:cNvPr>
          <p:cNvSpPr txBox="1"/>
          <p:nvPr/>
        </p:nvSpPr>
        <p:spPr>
          <a:xfrm>
            <a:off x="767830" y="1778732"/>
            <a:ext cx="8078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The basic </a:t>
            </a:r>
            <a:r>
              <a:rPr lang="de-DE" sz="2000" b="1">
                <a:solidFill>
                  <a:srgbClr val="003399"/>
                </a:solidFill>
              </a:rPr>
              <a:t>claim of MI </a:t>
            </a:r>
            <a:r>
              <a:rPr lang="de-DE" sz="2000"/>
              <a:t>is that macro propositions </a:t>
            </a:r>
            <a:r>
              <a:rPr lang="de-DE" sz="2000" b="1">
                <a:solidFill>
                  <a:srgbClr val="003399"/>
                </a:solidFill>
              </a:rPr>
              <a:t>can</a:t>
            </a:r>
            <a:r>
              <a:rPr lang="de-DE" sz="2000"/>
              <a:t> and </a:t>
            </a:r>
            <a:r>
              <a:rPr lang="de-DE" sz="2000" b="1">
                <a:solidFill>
                  <a:srgbClr val="003399"/>
                </a:solidFill>
              </a:rPr>
              <a:t>should</a:t>
            </a:r>
            <a:r>
              <a:rPr lang="de-DE" sz="2000"/>
              <a:t> be explained by properties of individual actors </a:t>
            </a:r>
            <a:r>
              <a:rPr lang="de-DE" sz="2000" b="1">
                <a:solidFill>
                  <a:srgbClr val="003399"/>
                </a:solidFill>
              </a:rPr>
              <a:t>and</a:t>
            </a:r>
            <a:r>
              <a:rPr lang="de-DE" sz="2000"/>
              <a:t> bridge assumptions. MI analyzes what such (micro-macro) explanations look like.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60C1F01-9AF8-902E-65FF-020B70BDDC25}"/>
              </a:ext>
            </a:extLst>
          </p:cNvPr>
          <p:cNvSpPr txBox="1"/>
          <p:nvPr/>
        </p:nvSpPr>
        <p:spPr>
          <a:xfrm>
            <a:off x="767830" y="2927714"/>
            <a:ext cx="731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/>
              <a:t>Due to the merits of micro-macro analyses they are now </a:t>
            </a:r>
            <a:r>
              <a:rPr lang="de-DE" sz="2000" b="1">
                <a:solidFill>
                  <a:srgbClr val="003399"/>
                </a:solidFill>
              </a:rPr>
              <a:t>widely</a:t>
            </a:r>
          </a:p>
          <a:p>
            <a:r>
              <a:rPr lang="de-DE" sz="2000" b="1">
                <a:solidFill>
                  <a:srgbClr val="003399"/>
                </a:solidFill>
              </a:rPr>
              <a:t>used</a:t>
            </a:r>
            <a:r>
              <a:rPr lang="de-DE" sz="2000"/>
              <a:t> in the social sciences.</a:t>
            </a:r>
            <a:endParaRPr lang="en-US" sz="2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E46FB49-3976-FFDC-24BB-B52D90D61D31}"/>
              </a:ext>
            </a:extLst>
          </p:cNvPr>
          <p:cNvSpPr txBox="1"/>
          <p:nvPr/>
        </p:nvSpPr>
        <p:spPr>
          <a:xfrm>
            <a:off x="767831" y="3998851"/>
            <a:ext cx="8214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However, </a:t>
            </a:r>
            <a:r>
              <a:rPr lang="de-DE" sz="2000" b="1">
                <a:solidFill>
                  <a:srgbClr val="003399"/>
                </a:solidFill>
              </a:rPr>
              <a:t>many existing micro-macro explanation do not spell out </a:t>
            </a:r>
            <a:r>
              <a:rPr lang="de-DE" sz="2000"/>
              <a:t>in detail what the assumptions are their arguments are based upon.</a:t>
            </a:r>
          </a:p>
          <a:p>
            <a:r>
              <a:rPr lang="de-DE" sz="2000"/>
              <a:t>For example, very often singular causal statements are used without</a:t>
            </a:r>
          </a:p>
          <a:p>
            <a:r>
              <a:rPr lang="de-DE" sz="2000"/>
              <a:t>specifying the relevant theories. There is thus room for improvements</a:t>
            </a:r>
          </a:p>
          <a:p>
            <a:r>
              <a:rPr lang="de-DE" sz="2000"/>
              <a:t>in specific social science work.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79454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43C0BB-AF4F-89D6-A741-135AAE791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04" y="788740"/>
            <a:ext cx="4552950" cy="60706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6EDFF79-E507-9EA8-A750-FA00486FBA58}"/>
              </a:ext>
            </a:extLst>
          </p:cNvPr>
          <p:cNvSpPr txBox="1"/>
          <p:nvPr/>
        </p:nvSpPr>
        <p:spPr>
          <a:xfrm>
            <a:off x="746575" y="1673805"/>
            <a:ext cx="29161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/>
              <a:t>Thanks</a:t>
            </a:r>
          </a:p>
          <a:p>
            <a:r>
              <a:rPr lang="de-DE" sz="5400"/>
              <a:t>for</a:t>
            </a:r>
          </a:p>
          <a:p>
            <a:r>
              <a:rPr lang="de-DE" sz="5400"/>
              <a:t>listening!</a:t>
            </a:r>
            <a:endParaRPr lang="en-US" sz="54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E84E12-8B1E-6A39-7DEF-431CD367B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9E4398-0451-CB47-B196-60AF18E6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23" y="1808784"/>
            <a:ext cx="7200293" cy="2610348"/>
          </a:xfrm>
        </p:spPr>
        <p:txBody>
          <a:bodyPr/>
          <a:lstStyle/>
          <a:p>
            <a:r>
              <a:rPr lang="de-DE" sz="2000"/>
              <a:t>The Basic Ideas and the Structure of Micro-Macro Explanations (sometimes also called Macro-Micro-Explanations)</a:t>
            </a:r>
          </a:p>
          <a:p>
            <a:r>
              <a:rPr lang="de-DE" sz="2000" kern="0"/>
              <a:t>The Logical Structure of Micro-Macro Explanations</a:t>
            </a:r>
            <a:endParaRPr lang="en-US" sz="2000" kern="0"/>
          </a:p>
          <a:p>
            <a:r>
              <a:rPr lang="de-DE" sz="2000"/>
              <a:t>An Example for a Micro-Macro Explanation: the Impact of Repression on Political Protest</a:t>
            </a:r>
          </a:p>
          <a:p>
            <a:r>
              <a:rPr lang="de-DE" sz="2000"/>
              <a:t>Why is Methodological Individualism a Fruitful Research Program? </a:t>
            </a:r>
          </a:p>
          <a:p>
            <a:r>
              <a:rPr lang="de-DE" sz="2000"/>
              <a:t>Conclusion</a:t>
            </a:r>
            <a:endParaRPr lang="en-US" sz="20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D68241-EAA6-7481-5EFB-EE57309DA9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7CE256-730F-3158-3692-E8A7A9179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D872FF-A5A0-42B3-867E-68F5263713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7A1E4D-2F69-84C0-68C2-E4B71E4862EF}"/>
              </a:ext>
            </a:extLst>
          </p:cNvPr>
          <p:cNvSpPr txBox="1"/>
          <p:nvPr/>
        </p:nvSpPr>
        <p:spPr>
          <a:xfrm>
            <a:off x="792163" y="1118928"/>
            <a:ext cx="4366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>
                <a:solidFill>
                  <a:srgbClr val="003399"/>
                </a:solidFill>
              </a:rPr>
              <a:t>Contents</a:t>
            </a:r>
            <a:endParaRPr lang="en-US" sz="2200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0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6DC0473-6D6B-DC49-D0C3-682462BB1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E6A1F4-0BA9-27E7-0C63-D47415BA2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3AA66C-97AD-4F84-A360-C416A371499A}"/>
              </a:ext>
            </a:extLst>
          </p:cNvPr>
          <p:cNvSpPr txBox="1"/>
          <p:nvPr/>
        </p:nvSpPr>
        <p:spPr>
          <a:xfrm>
            <a:off x="755224" y="1496562"/>
            <a:ext cx="8136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The thesis that there are no relationships between micro and macro propositions is highly implausible. To illustrate, assume that </a:t>
            </a:r>
            <a:endParaRPr lang="en-US" sz="200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5C27B4E-0192-FCA3-9595-BF0AD4D048BE}"/>
              </a:ext>
            </a:extLst>
          </p:cNvPr>
          <p:cNvSpPr txBox="1"/>
          <p:nvPr/>
        </p:nvSpPr>
        <p:spPr>
          <a:xfrm>
            <a:off x="1047163" y="2311704"/>
            <a:ext cx="7363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the high </a:t>
            </a:r>
            <a:r>
              <a:rPr lang="de-DE" sz="2000" b="1">
                <a:solidFill>
                  <a:srgbClr val="003399"/>
                </a:solidFill>
              </a:rPr>
              <a:t>inequality</a:t>
            </a:r>
            <a:r>
              <a:rPr lang="de-DE" sz="2000"/>
              <a:t> of a specific society has brought about a high extent of </a:t>
            </a:r>
            <a:r>
              <a:rPr lang="de-DE" sz="2000" b="1">
                <a:solidFill>
                  <a:srgbClr val="003399"/>
                </a:solidFill>
              </a:rPr>
              <a:t>mass political violence </a:t>
            </a:r>
            <a:r>
              <a:rPr lang="de-DE" sz="2000"/>
              <a:t>in this society.</a:t>
            </a:r>
            <a:endParaRPr lang="en-US" sz="20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E40C087-F7AC-6E4D-1988-44BEC6ED5590}"/>
              </a:ext>
            </a:extLst>
          </p:cNvPr>
          <p:cNvSpPr txBox="1"/>
          <p:nvPr/>
        </p:nvSpPr>
        <p:spPr>
          <a:xfrm>
            <a:off x="754606" y="3112415"/>
            <a:ext cx="8137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Look at the </a:t>
            </a:r>
            <a:r>
              <a:rPr lang="de-DE" sz="2000" b="1">
                <a:solidFill>
                  <a:srgbClr val="003399"/>
                </a:solidFill>
              </a:rPr>
              <a:t>meaning of the concepts</a:t>
            </a:r>
            <a:r>
              <a:rPr lang="de-DE" sz="2000" b="1"/>
              <a:t> </a:t>
            </a:r>
            <a:r>
              <a:rPr lang="de-DE" sz="2000"/>
              <a:t>– do they refer to individual actors?</a:t>
            </a:r>
            <a:endParaRPr lang="en-US" sz="20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36C27F8-45A6-1062-878A-46A98B7BC49D}"/>
              </a:ext>
            </a:extLst>
          </p:cNvPr>
          <p:cNvSpPr txBox="1"/>
          <p:nvPr/>
        </p:nvSpPr>
        <p:spPr>
          <a:xfrm>
            <a:off x="1007995" y="3891684"/>
            <a:ext cx="8064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003399"/>
                </a:solidFill>
              </a:rPr>
              <a:t>Inequality</a:t>
            </a:r>
            <a:r>
              <a:rPr lang="de-DE" sz="2000"/>
              <a:t> = refers to properties of individuals, namely the distribution</a:t>
            </a:r>
          </a:p>
          <a:p>
            <a:r>
              <a:rPr lang="de-DE" sz="2000"/>
              <a:t>of the wealth or income of individuals. This is measured by the statistical variance of incomes or wealth and the Gini coefficient.</a:t>
            </a:r>
            <a:endParaRPr lang="en-US" sz="20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C4E75C-AEFE-23AE-D808-4846C16F6817}"/>
              </a:ext>
            </a:extLst>
          </p:cNvPr>
          <p:cNvSpPr txBox="1"/>
          <p:nvPr/>
        </p:nvSpPr>
        <p:spPr>
          <a:xfrm flipH="1">
            <a:off x="1009793" y="4897818"/>
            <a:ext cx="763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rgbClr val="003399"/>
                </a:solidFill>
              </a:rPr>
              <a:t>Mass political violence </a:t>
            </a:r>
            <a:r>
              <a:rPr lang="de-DE" sz="2000"/>
              <a:t>= rate or proportion of individual violence in a society (or group).</a:t>
            </a:r>
            <a:endParaRPr lang="en-US" sz="20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4EDD9E5-3501-B73C-A74C-DB7DA80A65C1}"/>
              </a:ext>
            </a:extLst>
          </p:cNvPr>
          <p:cNvSpPr txBox="1"/>
          <p:nvPr/>
        </p:nvSpPr>
        <p:spPr>
          <a:xfrm>
            <a:off x="754606" y="5749543"/>
            <a:ext cx="7457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/>
              <a:t>It thus seems that macro concepts </a:t>
            </a:r>
            <a:r>
              <a:rPr lang="de-DE" sz="2000" b="1">
                <a:solidFill>
                  <a:srgbClr val="003399"/>
                </a:solidFill>
              </a:rPr>
              <a:t>refer to </a:t>
            </a:r>
            <a:r>
              <a:rPr lang="de-DE" sz="2000"/>
              <a:t>individual properties.</a:t>
            </a:r>
            <a:endParaRPr lang="en-US" sz="20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03EB431-37FE-A1E3-CEDA-BACA239C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23" y="929214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400" b="1">
                <a:solidFill>
                  <a:srgbClr val="C00000"/>
                </a:solidFill>
              </a:rPr>
              <a:t>The Basic Ideas</a:t>
            </a:r>
            <a:endParaRPr lang="en-US" alt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A72A081-EFFA-571E-B8FD-BB088189DA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316487-7410-04CF-FDDD-09B3C3C4A0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F00729-BB87-9904-6E51-A871A997EEDA}"/>
              </a:ext>
            </a:extLst>
          </p:cNvPr>
          <p:cNvSpPr txBox="1"/>
          <p:nvPr/>
        </p:nvSpPr>
        <p:spPr>
          <a:xfrm>
            <a:off x="826317" y="2649663"/>
            <a:ext cx="83176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A plausible answer is this: inequality affects individual motivations to protest which influence the behavior of individuals: </a:t>
            </a:r>
            <a:r>
              <a:rPr lang="de-DE" sz="2000" b="1">
                <a:solidFill>
                  <a:srgbClr val="003399"/>
                </a:solidFill>
              </a:rPr>
              <a:t>inequality</a:t>
            </a:r>
            <a:r>
              <a:rPr lang="de-DE" sz="2000"/>
              <a:t> in a society could violate certain </a:t>
            </a:r>
            <a:r>
              <a:rPr lang="de-DE" sz="2000" b="1">
                <a:solidFill>
                  <a:srgbClr val="003399"/>
                </a:solidFill>
              </a:rPr>
              <a:t>goals</a:t>
            </a:r>
            <a:r>
              <a:rPr lang="de-DE" sz="2000"/>
              <a:t> of individuals, and individuals could </a:t>
            </a:r>
            <a:r>
              <a:rPr lang="de-DE" sz="2000" b="1">
                <a:solidFill>
                  <a:srgbClr val="003399"/>
                </a:solidFill>
              </a:rPr>
              <a:t>believe </a:t>
            </a:r>
            <a:r>
              <a:rPr lang="de-DE" sz="2000"/>
              <a:t>that their violent protest will change the situation. These motivations might </a:t>
            </a:r>
            <a:r>
              <a:rPr lang="de-DE" sz="2000" b="1">
                <a:solidFill>
                  <a:srgbClr val="003399"/>
                </a:solidFill>
              </a:rPr>
              <a:t>bring about </a:t>
            </a:r>
            <a:r>
              <a:rPr lang="de-DE" sz="2000"/>
              <a:t>individual collective action which aggregates to collective violent behavior.</a:t>
            </a:r>
            <a:endParaRPr lang="en-US" sz="2000"/>
          </a:p>
          <a:p>
            <a:endParaRPr lang="en-US" sz="20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F0B758-45FA-1189-E2F8-59CEF0E65B86}"/>
              </a:ext>
            </a:extLst>
          </p:cNvPr>
          <p:cNvSpPr txBox="1"/>
          <p:nvPr/>
        </p:nvSpPr>
        <p:spPr>
          <a:xfrm>
            <a:off x="832668" y="4696377"/>
            <a:ext cx="733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There is thus some </a:t>
            </a:r>
            <a:r>
              <a:rPr lang="de-DE" sz="2000" b="1">
                <a:solidFill>
                  <a:srgbClr val="003399"/>
                </a:solidFill>
              </a:rPr>
              <a:t>connection</a:t>
            </a:r>
            <a:r>
              <a:rPr lang="de-DE" sz="2000"/>
              <a:t> between the macro and the</a:t>
            </a:r>
          </a:p>
          <a:p>
            <a:r>
              <a:rPr lang="de-DE" sz="2000"/>
              <a:t>micro level. What exactly does this connection look like? </a:t>
            </a:r>
            <a:endParaRPr lang="en-US" sz="2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B74FEE-8FDB-9186-3CB1-23CEDB78DBE4}"/>
              </a:ext>
            </a:extLst>
          </p:cNvPr>
          <p:cNvSpPr txBox="1"/>
          <p:nvPr/>
        </p:nvSpPr>
        <p:spPr>
          <a:xfrm>
            <a:off x="826457" y="1519249"/>
            <a:ext cx="8246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Now let‘s turn to </a:t>
            </a:r>
            <a:r>
              <a:rPr lang="de-DE" sz="2000" b="1">
                <a:solidFill>
                  <a:srgbClr val="003399"/>
                </a:solidFill>
              </a:rPr>
              <a:t>explanation</a:t>
            </a:r>
            <a:r>
              <a:rPr lang="de-DE" sz="2000"/>
              <a:t>. How can the relation between inequality and mass political violence be explained by reference to individuals? Why does inequality and mass political violence covary?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9632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8753A9-8F7E-52A1-8217-BB2A296A5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D7CD9B-03CC-469A-D404-B7C0A03EB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43440E2-C195-108D-B458-B910A8B63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707401"/>
              </p:ext>
            </p:extLst>
          </p:nvPr>
        </p:nvGraphicFramePr>
        <p:xfrm>
          <a:off x="1357313" y="1812224"/>
          <a:ext cx="6941884" cy="264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rawing" r:id="rId3" imgW="5524560" imgH="2104920" progId="Presentations.Drawing.21">
                  <p:embed/>
                </p:oleObj>
              </mc:Choice>
              <mc:Fallback>
                <p:oleObj name="Drawing" r:id="rId3" imgW="5524560" imgH="2104920" progId="Presentations.Drawing.21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57ECAA0-21CF-AEA0-36EF-04149BD4C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7313" y="1812224"/>
                        <a:ext cx="6941884" cy="2645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A30EF3A3-F522-0819-FC76-320AAB7DCF49}"/>
              </a:ext>
            </a:extLst>
          </p:cNvPr>
          <p:cNvCxnSpPr/>
          <p:nvPr/>
        </p:nvCxnSpPr>
        <p:spPr bwMode="auto">
          <a:xfrm>
            <a:off x="3133689" y="2525180"/>
            <a:ext cx="547680" cy="1260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789AD0F3-45C9-EF46-9FF1-D9242A758CAB}"/>
              </a:ext>
            </a:extLst>
          </p:cNvPr>
          <p:cNvSpPr txBox="1"/>
          <p:nvPr/>
        </p:nvSpPr>
        <p:spPr>
          <a:xfrm>
            <a:off x="3371097" y="2705204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Causal</a:t>
            </a:r>
          </a:p>
          <a:p>
            <a:r>
              <a:rPr lang="de-DE" sz="1400"/>
              <a:t>effect</a:t>
            </a:r>
            <a:endParaRPr lang="en-US" sz="140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4B029F1-BCC4-2F47-F7A8-110AA07152B4}"/>
              </a:ext>
            </a:extLst>
          </p:cNvPr>
          <p:cNvCxnSpPr/>
          <p:nvPr/>
        </p:nvCxnSpPr>
        <p:spPr bwMode="auto">
          <a:xfrm>
            <a:off x="4581489" y="4055384"/>
            <a:ext cx="1447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45D513B-A8B3-45B7-D011-E9C9101869BD}"/>
              </a:ext>
            </a:extLst>
          </p:cNvPr>
          <p:cNvCxnSpPr/>
          <p:nvPr/>
        </p:nvCxnSpPr>
        <p:spPr bwMode="auto">
          <a:xfrm flipH="1">
            <a:off x="6651765" y="2795216"/>
            <a:ext cx="630084" cy="990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E53FB3AA-8EDA-382F-2A70-44B67A687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09245"/>
              </p:ext>
            </p:extLst>
          </p:nvPr>
        </p:nvGraphicFramePr>
        <p:xfrm>
          <a:off x="3948728" y="1991302"/>
          <a:ext cx="270129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rawing" r:id="rId5" imgW="2219400" imgH="276120" progId="Presentations.Drawing.21">
                  <p:embed/>
                </p:oleObj>
              </mc:Choice>
              <mc:Fallback>
                <p:oleObj name="Drawing" r:id="rId5" imgW="2219400" imgH="276120" progId="Presentations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8728" y="1991302"/>
                        <a:ext cx="270129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F99FA30A-BFBA-EF80-A77F-7F6F5748D93A}"/>
              </a:ext>
            </a:extLst>
          </p:cNvPr>
          <p:cNvSpPr txBox="1"/>
          <p:nvPr/>
        </p:nvSpPr>
        <p:spPr>
          <a:xfrm>
            <a:off x="5030660" y="3604688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Causal</a:t>
            </a:r>
          </a:p>
          <a:p>
            <a:r>
              <a:rPr lang="de-DE" sz="1400"/>
              <a:t>effect</a:t>
            </a:r>
            <a:endParaRPr lang="en-US" sz="14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B9D6A28-5CD9-2EE0-FBC5-783D3CF1A5E3}"/>
              </a:ext>
            </a:extLst>
          </p:cNvPr>
          <p:cNvSpPr txBox="1"/>
          <p:nvPr/>
        </p:nvSpPr>
        <p:spPr>
          <a:xfrm>
            <a:off x="4711567" y="1612066"/>
            <a:ext cx="1175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Correlation</a:t>
            </a:r>
            <a:endParaRPr lang="en-US" sz="140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47A6400-998C-E3AC-488F-929CDBFC3985}"/>
              </a:ext>
            </a:extLst>
          </p:cNvPr>
          <p:cNvSpPr txBox="1"/>
          <p:nvPr/>
        </p:nvSpPr>
        <p:spPr>
          <a:xfrm>
            <a:off x="6329382" y="2902080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Aggre-</a:t>
            </a:r>
          </a:p>
          <a:p>
            <a:r>
              <a:rPr lang="de-DE" sz="1400"/>
              <a:t>gation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572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A2881CD-14D8-7A04-C6F8-816569B75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C739FB-B310-CD07-2211-30466D901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915D51-7827-A678-FB45-02359A91DC70}"/>
              </a:ext>
            </a:extLst>
          </p:cNvPr>
          <p:cNvSpPr txBox="1"/>
          <p:nvPr/>
        </p:nvSpPr>
        <p:spPr>
          <a:xfrm>
            <a:off x="782779" y="1256135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There are thus </a:t>
            </a:r>
            <a:r>
              <a:rPr lang="de-DE" b="1">
                <a:solidFill>
                  <a:srgbClr val="003399"/>
                </a:solidFill>
              </a:rPr>
              <a:t>three kinds of statements</a:t>
            </a:r>
            <a:r>
              <a:rPr lang="de-DE"/>
              <a:t>:</a:t>
            </a:r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FA8CD4-661C-F9CB-250B-7092CEB4D3A8}"/>
              </a:ext>
            </a:extLst>
          </p:cNvPr>
          <p:cNvSpPr/>
          <p:nvPr/>
        </p:nvSpPr>
        <p:spPr bwMode="auto">
          <a:xfrm>
            <a:off x="2573173" y="2007178"/>
            <a:ext cx="4386778" cy="720096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F0D17D-3D49-2834-21FE-DC5A0D20E901}"/>
              </a:ext>
            </a:extLst>
          </p:cNvPr>
          <p:cNvSpPr txBox="1"/>
          <p:nvPr/>
        </p:nvSpPr>
        <p:spPr>
          <a:xfrm>
            <a:off x="4817376" y="1613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C00000"/>
                </a:solidFill>
              </a:rPr>
              <a:t>Macro propositions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FD873B7-C2E3-C3C5-7B38-550C5224C956}"/>
              </a:ext>
            </a:extLst>
          </p:cNvPr>
          <p:cNvSpPr/>
          <p:nvPr/>
        </p:nvSpPr>
        <p:spPr bwMode="auto">
          <a:xfrm>
            <a:off x="3105637" y="3537382"/>
            <a:ext cx="3518076" cy="574821"/>
          </a:xfrm>
          <a:prstGeom prst="rect">
            <a:avLst/>
          </a:prstGeom>
          <a:solidFill>
            <a:schemeClr val="accent1"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A2C9B42-F477-E8C7-EE06-2189DC840E82}"/>
              </a:ext>
            </a:extLst>
          </p:cNvPr>
          <p:cNvSpPr txBox="1"/>
          <p:nvPr/>
        </p:nvSpPr>
        <p:spPr>
          <a:xfrm>
            <a:off x="4435303" y="418364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C00000"/>
                </a:solidFill>
              </a:rPr>
              <a:t>Micro foundation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CB8A2727-60ED-3D78-EFA5-5EDC690DCFB1}"/>
              </a:ext>
            </a:extLst>
          </p:cNvPr>
          <p:cNvSpPr/>
          <p:nvPr/>
        </p:nvSpPr>
        <p:spPr bwMode="auto">
          <a:xfrm>
            <a:off x="3042934" y="2855928"/>
            <a:ext cx="3150420" cy="512220"/>
          </a:xfrm>
          <a:prstGeom prst="roundRect">
            <a:avLst/>
          </a:prstGeom>
          <a:solidFill>
            <a:schemeClr val="accent1"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5CF9C0-4422-2303-FF6B-6E631DE4E60F}"/>
              </a:ext>
            </a:extLst>
          </p:cNvPr>
          <p:cNvSpPr txBox="1"/>
          <p:nvPr/>
        </p:nvSpPr>
        <p:spPr>
          <a:xfrm>
            <a:off x="6270682" y="2817082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C00000"/>
                </a:solidFill>
              </a:rPr>
              <a:t>Bridge</a:t>
            </a:r>
          </a:p>
          <a:p>
            <a:r>
              <a:rPr lang="de-DE" b="1">
                <a:solidFill>
                  <a:srgbClr val="C00000"/>
                </a:solidFill>
              </a:rPr>
              <a:t>assumptions</a:t>
            </a:r>
            <a:endParaRPr lang="en-US" b="1">
              <a:solidFill>
                <a:srgbClr val="C00000"/>
              </a:solidFill>
            </a:endParaRPr>
          </a:p>
        </p:txBody>
      </p:sp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00151A66-CA33-3BC4-3823-B37529323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999817"/>
              </p:ext>
            </p:extLst>
          </p:nvPr>
        </p:nvGraphicFramePr>
        <p:xfrm>
          <a:off x="1597106" y="2009293"/>
          <a:ext cx="55245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rawing" r:id="rId3" imgW="5524560" imgH="2104920" progId="Presentations.Drawing.21">
                  <p:embed/>
                </p:oleObj>
              </mc:Choice>
              <mc:Fallback>
                <p:oleObj name="Drawing" r:id="rId3" imgW="5524560" imgH="2104920" progId="Presentations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7106" y="2009293"/>
                        <a:ext cx="5524500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13AF914-E723-BE04-9142-17FD1BA87122}"/>
              </a:ext>
            </a:extLst>
          </p:cNvPr>
          <p:cNvSpPr txBox="1"/>
          <p:nvPr/>
        </p:nvSpPr>
        <p:spPr>
          <a:xfrm>
            <a:off x="847773" y="4952813"/>
            <a:ext cx="6388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/>
              <a:t>Let us look at each of these statements in more detail.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9255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226687-23AA-FDAE-0FAE-9DCAB1BD51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1B9CC1-7695-5E5C-2D67-105CD009F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4A89652-5628-C56C-E281-C17447B49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87" y="1326591"/>
            <a:ext cx="372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400" b="1">
                <a:solidFill>
                  <a:srgbClr val="C00000"/>
                </a:solidFill>
              </a:rPr>
              <a:t>The Micro Foundation</a:t>
            </a:r>
            <a:endParaRPr lang="en-US" altLang="en-US" sz="2400">
              <a:solidFill>
                <a:srgbClr val="C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613CAB-B87C-E489-C7AC-07C6A3407186}"/>
              </a:ext>
            </a:extLst>
          </p:cNvPr>
          <p:cNvSpPr txBox="1"/>
          <p:nvPr/>
        </p:nvSpPr>
        <p:spPr>
          <a:xfrm>
            <a:off x="718822" y="1905397"/>
            <a:ext cx="8087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In the </a:t>
            </a:r>
            <a:r>
              <a:rPr lang="de-DE" b="1">
                <a:solidFill>
                  <a:srgbClr val="003399"/>
                </a:solidFill>
              </a:rPr>
              <a:t>example</a:t>
            </a:r>
            <a:r>
              <a:rPr lang="de-DE"/>
              <a:t> this is a </a:t>
            </a:r>
            <a:r>
              <a:rPr lang="de-DE" b="1">
                <a:solidFill>
                  <a:srgbClr val="003399"/>
                </a:solidFill>
              </a:rPr>
              <a:t>singular causal statement</a:t>
            </a:r>
            <a:r>
              <a:rPr lang="de-DE"/>
              <a:t> – in a specific situation goals etc. lead to behavior. How can this be justified? Goals and beliefs are relevant due to a social psychological </a:t>
            </a:r>
            <a:r>
              <a:rPr lang="de-DE" b="1">
                <a:solidFill>
                  <a:srgbClr val="003399"/>
                </a:solidFill>
              </a:rPr>
              <a:t>theory</a:t>
            </a:r>
            <a:r>
              <a:rPr lang="de-DE"/>
              <a:t> (value-expectancy or subjective expected utility theory – a version of rational choice theory). Many adherents of MI apply this theory. I discuss the question of which theory is most acceptable in the article. I will not address it here for limitation of time. My conclusion in the article is that at present this is the best theory available.</a:t>
            </a:r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48794F-387C-F9C8-BAAF-A119FF26E08F}"/>
              </a:ext>
            </a:extLst>
          </p:cNvPr>
          <p:cNvSpPr txBox="1"/>
          <p:nvPr/>
        </p:nvSpPr>
        <p:spPr>
          <a:xfrm>
            <a:off x="705668" y="3928902"/>
            <a:ext cx="8100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It is important to note: (1) </a:t>
            </a:r>
            <a:r>
              <a:rPr lang="de-DE" b="1">
                <a:solidFill>
                  <a:srgbClr val="003399"/>
                </a:solidFill>
              </a:rPr>
              <a:t>If singular causal statements are asserted, a theory must be applied </a:t>
            </a:r>
            <a:r>
              <a:rPr lang="de-DE"/>
              <a:t>that justifies the relations between the variables. Without applying a theory the singular causal statements are ad hoc.</a:t>
            </a:r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B1CF08-76C2-A130-6029-34A2C1D85FCD}"/>
              </a:ext>
            </a:extLst>
          </p:cNvPr>
          <p:cNvSpPr txBox="1"/>
          <p:nvPr/>
        </p:nvSpPr>
        <p:spPr>
          <a:xfrm>
            <a:off x="657589" y="4873172"/>
            <a:ext cx="747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(2) </a:t>
            </a:r>
            <a:r>
              <a:rPr lang="de-DE" b="1">
                <a:solidFill>
                  <a:srgbClr val="003399"/>
                </a:solidFill>
              </a:rPr>
              <a:t>MI is open</a:t>
            </a:r>
            <a:r>
              <a:rPr lang="de-DE"/>
              <a:t> to the kind of (valid) theory on the micro level.</a:t>
            </a:r>
            <a:endParaRPr lang="en-US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E32AE3A0-F4A5-308E-5932-52C4FD0AC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746182"/>
              </p:ext>
            </p:extLst>
          </p:nvPr>
        </p:nvGraphicFramePr>
        <p:xfrm>
          <a:off x="5353561" y="146966"/>
          <a:ext cx="3723399" cy="147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rawing" r:id="rId3" imgW="5305320" imgH="2104920" progId="Presentations.Drawing.21">
                  <p:embed/>
                </p:oleObj>
              </mc:Choice>
              <mc:Fallback>
                <p:oleObj name="Drawing" r:id="rId3" imgW="5305320" imgH="2104920" progId="Presentations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3561" y="146966"/>
                        <a:ext cx="3723399" cy="1477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48A76457-B536-73B2-5AB7-54BC61F32C57}"/>
              </a:ext>
            </a:extLst>
          </p:cNvPr>
          <p:cNvSpPr/>
          <p:nvPr/>
        </p:nvSpPr>
        <p:spPr bwMode="auto">
          <a:xfrm>
            <a:off x="6372240" y="1214025"/>
            <a:ext cx="2314559" cy="410268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D86F2D-7076-81F2-3A30-BD2E4B6449AA}"/>
              </a:ext>
            </a:extLst>
          </p:cNvPr>
          <p:cNvSpPr txBox="1"/>
          <p:nvPr/>
        </p:nvSpPr>
        <p:spPr>
          <a:xfrm>
            <a:off x="653831" y="5332890"/>
            <a:ext cx="827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(3) There is </a:t>
            </a:r>
            <a:r>
              <a:rPr lang="de-DE" b="1">
                <a:solidFill>
                  <a:srgbClr val="003399"/>
                </a:solidFill>
              </a:rPr>
              <a:t>no analytical relation </a:t>
            </a:r>
            <a:r>
              <a:rPr lang="de-DE"/>
              <a:t>on the micro level. The aim is empirical explanation.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1CADD42-A603-41C8-AB92-C07DEF23C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Opp, Methodological Individualism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7E705C7-4A52-A284-846E-7A19DDAC0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25C7B9-1954-4F51-8C32-3EA6DD0F25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7092B3-AF80-80FC-AACD-9BFB3EB7D7EA}"/>
              </a:ext>
            </a:extLst>
          </p:cNvPr>
          <p:cNvSpPr txBox="1"/>
          <p:nvPr/>
        </p:nvSpPr>
        <p:spPr>
          <a:xfrm>
            <a:off x="806499" y="908664"/>
            <a:ext cx="4125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rgbClr val="C00000"/>
                </a:solidFill>
              </a:rPr>
              <a:t>Bridge Assumptions I: </a:t>
            </a:r>
          </a:p>
          <a:p>
            <a:r>
              <a:rPr lang="de-DE" sz="2400" b="1">
                <a:solidFill>
                  <a:srgbClr val="C00000"/>
                </a:solidFill>
              </a:rPr>
              <a:t>Macro-to-Micro Relations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B37DD48-4810-2439-3ABA-32209B444141}"/>
              </a:ext>
            </a:extLst>
          </p:cNvPr>
          <p:cNvSpPr txBox="1"/>
          <p:nvPr/>
        </p:nvSpPr>
        <p:spPr>
          <a:xfrm>
            <a:off x="753991" y="1987209"/>
            <a:ext cx="7905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In the example, there is a </a:t>
            </a:r>
            <a:r>
              <a:rPr lang="de-DE" sz="2000" b="1">
                <a:solidFill>
                  <a:srgbClr val="003399"/>
                </a:solidFill>
              </a:rPr>
              <a:t>singular causal statement</a:t>
            </a:r>
            <a:r>
              <a:rPr lang="de-DE" sz="2000"/>
              <a:t> (referring to a specific society). In order to avoid ad hoc explanations, we need a theory to validate the singular statement.</a:t>
            </a:r>
            <a:endParaRPr lang="en-US" sz="20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5B2A5A-6435-DFEF-94EC-C1477CFF8318}"/>
              </a:ext>
            </a:extLst>
          </p:cNvPr>
          <p:cNvSpPr txBox="1"/>
          <p:nvPr/>
        </p:nvSpPr>
        <p:spPr>
          <a:xfrm>
            <a:off x="702771" y="4068356"/>
            <a:ext cx="7905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Could there be </a:t>
            </a:r>
            <a:r>
              <a:rPr lang="de-DE" sz="2000" b="1">
                <a:solidFill>
                  <a:srgbClr val="003399"/>
                </a:solidFill>
              </a:rPr>
              <a:t>analytical relations</a:t>
            </a:r>
            <a:r>
              <a:rPr lang="de-DE" sz="2000"/>
              <a:t>? Yes. An example is Olson‘s</a:t>
            </a:r>
          </a:p>
          <a:p>
            <a:r>
              <a:rPr lang="de-DE" sz="2000"/>
              <a:t>measurement of </a:t>
            </a:r>
            <a:r>
              <a:rPr lang="de-DE" sz="2000" b="1"/>
              <a:t>individual influence </a:t>
            </a:r>
            <a:r>
              <a:rPr lang="de-DE" sz="2000"/>
              <a:t>(a micro variable) on the provision of public goods (individual actions): individual influence = 1/group size. Example: in a group of 1000 members the influence of a single individual is 1/1000.</a:t>
            </a:r>
            <a:endParaRPr lang="en-US" sz="20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AEE929-D49C-3D3A-2F3C-DF47CC8B8F6C}"/>
              </a:ext>
            </a:extLst>
          </p:cNvPr>
          <p:cNvSpPr txBox="1"/>
          <p:nvPr/>
        </p:nvSpPr>
        <p:spPr>
          <a:xfrm>
            <a:off x="735719" y="3151591"/>
            <a:ext cx="781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Could there be </a:t>
            </a:r>
            <a:r>
              <a:rPr lang="de-DE" sz="2000" b="1">
                <a:solidFill>
                  <a:srgbClr val="003399"/>
                </a:solidFill>
              </a:rPr>
              <a:t>macro-to-micro laws</a:t>
            </a:r>
            <a:r>
              <a:rPr lang="de-DE" sz="2000"/>
              <a:t>? I do not know of any general</a:t>
            </a:r>
          </a:p>
          <a:p>
            <a:r>
              <a:rPr lang="de-DE" sz="2000"/>
              <a:t>inquiry about possible macro-to-micro laws. </a:t>
            </a:r>
            <a:endParaRPr lang="en-US" sz="2000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174A4967-B115-F41F-379E-8B457A4DE1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534464"/>
              </p:ext>
            </p:extLst>
          </p:nvPr>
        </p:nvGraphicFramePr>
        <p:xfrm>
          <a:off x="5202084" y="262334"/>
          <a:ext cx="3723399" cy="147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rawing" r:id="rId3" imgW="5305320" imgH="2104920" progId="Presentations.Drawing.21">
                  <p:embed/>
                </p:oleObj>
              </mc:Choice>
              <mc:Fallback>
                <p:oleObj name="Drawing" r:id="rId3" imgW="5305320" imgH="2104920" progId="Presentations.Drawing.21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E32AE3A0-F4A5-308E-5932-52C4FD0AC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2084" y="262334"/>
                        <a:ext cx="3723399" cy="1477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17F98C5C-1795-AA0B-1C02-FD81B0522768}"/>
              </a:ext>
            </a:extLst>
          </p:cNvPr>
          <p:cNvSpPr/>
          <p:nvPr/>
        </p:nvSpPr>
        <p:spPr bwMode="auto">
          <a:xfrm>
            <a:off x="5832168" y="432347"/>
            <a:ext cx="1170156" cy="1281057"/>
          </a:xfrm>
          <a:prstGeom prst="rect">
            <a:avLst/>
          </a:prstGeom>
          <a:solidFill>
            <a:schemeClr val="accent1"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2076</Words>
  <Application>Microsoft Office PowerPoint</Application>
  <PresentationFormat>Affichage à l'écran (4:3)</PresentationFormat>
  <Paragraphs>189</Paragraphs>
  <Slides>23</Slides>
  <Notes>0</Notes>
  <HiddenSlides>2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Wingdings</vt:lpstr>
      <vt:lpstr>Pixel</vt:lpstr>
      <vt:lpstr>Drawing</vt:lpstr>
      <vt:lpstr>         Methodological Individualism     and Micro-Macro Modeling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Macro Propositions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kdopp</dc:creator>
  <cp:lastModifiedBy>NATHALIE BULLE</cp:lastModifiedBy>
  <cp:revision>688</cp:revision>
  <cp:lastPrinted>1601-01-01T00:00:00Z</cp:lastPrinted>
  <dcterms:created xsi:type="dcterms:W3CDTF">1601-01-01T00:00:00Z</dcterms:created>
  <dcterms:modified xsi:type="dcterms:W3CDTF">2023-07-12T13:37:04Z</dcterms:modified>
</cp:coreProperties>
</file>